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8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8EB556-0B36-4B46-A3D6-5A174EF59417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641A7B-89D3-49F5-B359-8C2937DDEB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57450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1266" name="文本占位符 2"/>
          <p:cNvSpPr>
            <a:spLocks noGrp="1" noChangeArrowheads="1"/>
          </p:cNvSpPr>
          <p:nvPr>
            <p:ph type="body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>
              <a:ea typeface="黑体" pitchFamily="49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1.jpg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8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9.w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395536" y="179121"/>
            <a:ext cx="1530566" cy="306191"/>
          </a:xfrm>
          <a:prstGeom prst="rect">
            <a:avLst/>
          </a:prstGeom>
          <a:solidFill>
            <a:srgbClr val="0070C0"/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同步精品课堂</a:t>
            </a:r>
            <a:endParaRPr kumimoji="0" lang="zh-CN" altLang="en-US" sz="1400" b="1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腾祥范笑歌楷书简繁合集" panose="01010104010101010101" pitchFamily="2" charset="-122"/>
              <a:ea typeface="腾祥范笑歌楷书简繁合集" panose="01010104010101010101" pitchFamily="2" charset="-122"/>
              <a:cs typeface="微软雅黑"/>
              <a:sym typeface="微软雅黑" panose="020B0503020204020204" charset="-122"/>
            </a:endParaRPr>
          </a:p>
        </p:txBody>
      </p:sp>
      <p:sp>
        <p:nvSpPr>
          <p:cNvPr id="5" name="Shape 40"/>
          <p:cNvSpPr/>
          <p:nvPr>
            <p:custDataLst>
              <p:tags r:id="rId2"/>
            </p:custDataLst>
          </p:nvPr>
        </p:nvSpPr>
        <p:spPr>
          <a:xfrm>
            <a:off x="3969788" y="1824612"/>
            <a:ext cx="4893078" cy="707886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0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第十八章 电功率</a:t>
            </a:r>
            <a:endParaRPr lang="zh-CN" sz="40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Shape 40"/>
          <p:cNvSpPr/>
          <p:nvPr>
            <p:custDataLst>
              <p:tags r:id="rId3"/>
            </p:custDataLst>
          </p:nvPr>
        </p:nvSpPr>
        <p:spPr>
          <a:xfrm>
            <a:off x="4283968" y="843558"/>
            <a:ext cx="3781372" cy="646331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5400" b="1" baseline="-25000" dirty="0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人教</a:t>
            </a:r>
            <a:r>
              <a:rPr lang="zh-CN" altLang="en-US" sz="5400" b="1" baseline="-25000" dirty="0" smtClean="0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版九年级物理</a:t>
            </a:r>
            <a:endParaRPr lang="zh-CN" sz="1600" b="1" baseline="-25000" dirty="0">
              <a:solidFill>
                <a:srgbClr val="0070C0"/>
              </a:solidFill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707206"/>
            <a:ext cx="3646260" cy="3651870"/>
          </a:xfrm>
          <a:prstGeom prst="rect">
            <a:avLst/>
          </a:prstGeom>
        </p:spPr>
      </p:pic>
      <p:sp>
        <p:nvSpPr>
          <p:cNvPr id="9" name="Shape 40"/>
          <p:cNvSpPr/>
          <p:nvPr/>
        </p:nvSpPr>
        <p:spPr>
          <a:xfrm>
            <a:off x="3834394" y="2715766"/>
            <a:ext cx="4680520" cy="1097736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charset="-122"/>
                <a:ea typeface="微软雅黑"/>
                <a:cs typeface="微软雅黑" panose="020B0503020204020204" charset="-122"/>
                <a:sym typeface="微软雅黑" charset="-122"/>
              </a:defRPr>
            </a:lvl1pPr>
          </a:lstStyle>
          <a:p>
            <a:pPr algn="ctr">
              <a:defRPr sz="1800">
                <a:solidFill>
                  <a:srgbClr val="000000"/>
                </a:solidFill>
              </a:defRPr>
            </a:pPr>
            <a:r>
              <a:rPr lang="zh-CN" altLang="en-US" sz="4000" baseline="-250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sz="5400" b="1" baseline="-250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第</a:t>
            </a:r>
            <a:r>
              <a:rPr lang="en-US" altLang="zh-CN" sz="5400" b="1" baseline="-250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5400" b="1" baseline="-250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节 电功</a:t>
            </a:r>
            <a:r>
              <a:rPr lang="zh-CN" altLang="en-US" sz="5400" b="1" baseline="-250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率</a:t>
            </a:r>
            <a:endParaRPr lang="en-US" altLang="zh-CN" sz="5400" b="1" baseline="-25000" dirty="0" smtClean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>
              <a:defRPr sz="1800">
                <a:solidFill>
                  <a:srgbClr val="000000"/>
                </a:solidFill>
              </a:defRPr>
            </a:pPr>
            <a:r>
              <a:rPr lang="zh-CN" altLang="en-US" sz="4400" b="1" baseline="-250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zh-CN" altLang="en-US" sz="4400" b="1" baseline="-250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第</a:t>
            </a:r>
            <a:r>
              <a:rPr lang="en-US" altLang="zh-CN" sz="4400" b="1" baseline="-250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en-US" altLang="zh-CN" sz="4400" b="1" baseline="-250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课时 </a:t>
            </a:r>
            <a:r>
              <a:rPr lang="en-US" altLang="zh-CN" sz="4400" b="1" baseline="-25000" dirty="0" err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电功率</a:t>
            </a:r>
            <a:r>
              <a:rPr lang="zh-CN" altLang="en-US" sz="4400" b="1" baseline="-250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endParaRPr lang="zh-CN" altLang="zh-CN" sz="4400" b="1" baseline="-250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96947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835696" y="767095"/>
            <a:ext cx="5328592" cy="594122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algn="l"/>
            <a:r>
              <a:rPr lang="zh-CN" altLang="en-US" sz="2600" smtClean="0">
                <a:solidFill>
                  <a:srgbClr val="FF0000"/>
                </a:solidFill>
                <a:ea typeface="黑体" pitchFamily="49" charset="-122"/>
              </a:rPr>
              <a:t>你一定能找对下列用电器的电功率</a:t>
            </a:r>
          </a:p>
        </p:txBody>
      </p:sp>
      <p:sp>
        <p:nvSpPr>
          <p:cNvPr id="13314" name="Text Box 4"/>
          <p:cNvSpPr txBox="1">
            <a:spLocks noChangeArrowheads="1"/>
          </p:cNvSpPr>
          <p:nvPr/>
        </p:nvSpPr>
        <p:spPr bwMode="auto">
          <a:xfrm>
            <a:off x="1619672" y="1561143"/>
            <a:ext cx="6488112" cy="30931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  <a:spcBef>
                <a:spcPct val="50000"/>
              </a:spcBef>
            </a:pPr>
            <a:r>
              <a:rPr lang="zh-CN" altLang="en-US" sz="2600" b="0">
                <a:latin typeface="Times New Roman" pitchFamily="18" charset="0"/>
                <a:ea typeface="黑体" pitchFamily="49" charset="-122"/>
              </a:rPr>
              <a:t>彩色电视机                                    </a:t>
            </a:r>
            <a:r>
              <a:rPr lang="en-US" altLang="zh-CN" sz="2600" b="0" smtClean="0">
                <a:latin typeface="Times New Roman" pitchFamily="18" charset="0"/>
                <a:ea typeface="黑体" pitchFamily="49" charset="-122"/>
              </a:rPr>
              <a:t>0.4W</a:t>
            </a:r>
            <a:endParaRPr lang="en-US" altLang="zh-CN" sz="2600" b="0">
              <a:latin typeface="Times New Roman" pitchFamily="18" charset="0"/>
              <a:ea typeface="黑体" pitchFamily="49" charset="-122"/>
            </a:endParaRPr>
          </a:p>
          <a:p>
            <a:pPr eaLnBrk="0" hangingPunct="0">
              <a:lnSpc>
                <a:spcPct val="150000"/>
              </a:lnSpc>
              <a:spcBef>
                <a:spcPct val="50000"/>
              </a:spcBef>
            </a:pPr>
            <a:r>
              <a:rPr lang="zh-CN" altLang="en-US" sz="2600" b="0">
                <a:latin typeface="Times New Roman" pitchFamily="18" charset="0"/>
                <a:ea typeface="黑体" pitchFamily="49" charset="-122"/>
              </a:rPr>
              <a:t>半导体收音机                                </a:t>
            </a:r>
            <a:r>
              <a:rPr lang="en-US" altLang="zh-CN" sz="2600" b="0" smtClean="0">
                <a:latin typeface="Times New Roman" pitchFamily="18" charset="0"/>
                <a:ea typeface="黑体" pitchFamily="49" charset="-122"/>
              </a:rPr>
              <a:t>125W</a:t>
            </a:r>
            <a:endParaRPr lang="en-US" altLang="zh-CN" sz="2600" b="0">
              <a:latin typeface="Times New Roman" pitchFamily="18" charset="0"/>
              <a:ea typeface="黑体" pitchFamily="49" charset="-122"/>
            </a:endParaRPr>
          </a:p>
          <a:p>
            <a:pPr eaLnBrk="0" hangingPunct="0">
              <a:lnSpc>
                <a:spcPct val="150000"/>
              </a:lnSpc>
              <a:spcBef>
                <a:spcPct val="50000"/>
              </a:spcBef>
            </a:pPr>
            <a:r>
              <a:rPr lang="zh-CN" altLang="en-US" sz="2600" b="0">
                <a:latin typeface="Times New Roman" pitchFamily="18" charset="0"/>
                <a:ea typeface="黑体" pitchFamily="49" charset="-122"/>
              </a:rPr>
              <a:t>日光灯                                            </a:t>
            </a:r>
            <a:r>
              <a:rPr lang="en-US" altLang="zh-CN" sz="2600" b="0" smtClean="0">
                <a:latin typeface="Times New Roman" pitchFamily="18" charset="0"/>
                <a:ea typeface="黑体" pitchFamily="49" charset="-122"/>
              </a:rPr>
              <a:t>800W</a:t>
            </a:r>
            <a:endParaRPr lang="en-US" altLang="zh-CN" sz="2600" b="0">
              <a:latin typeface="Times New Roman" pitchFamily="18" charset="0"/>
              <a:ea typeface="黑体" pitchFamily="49" charset="-122"/>
            </a:endParaRPr>
          </a:p>
          <a:p>
            <a:pPr eaLnBrk="0" hangingPunct="0">
              <a:lnSpc>
                <a:spcPct val="150000"/>
              </a:lnSpc>
              <a:spcBef>
                <a:spcPct val="50000"/>
              </a:spcBef>
            </a:pPr>
            <a:r>
              <a:rPr lang="zh-CN" altLang="en-US" sz="2600" b="0" smtClean="0">
                <a:latin typeface="Times New Roman" pitchFamily="18" charset="0"/>
                <a:ea typeface="黑体" pitchFamily="49" charset="-122"/>
              </a:rPr>
              <a:t>电饭</a:t>
            </a:r>
            <a:r>
              <a:rPr lang="zh-CN" altLang="en-US" sz="2600" b="0">
                <a:latin typeface="Times New Roman" pitchFamily="18" charset="0"/>
                <a:ea typeface="黑体" pitchFamily="49" charset="-122"/>
              </a:rPr>
              <a:t>锅                                            </a:t>
            </a:r>
            <a:r>
              <a:rPr lang="en-US" altLang="zh-CN" sz="2600" b="0">
                <a:latin typeface="Times New Roman" pitchFamily="18" charset="0"/>
                <a:ea typeface="黑体" pitchFamily="49" charset="-122"/>
              </a:rPr>
              <a:t>40W</a:t>
            </a:r>
          </a:p>
        </p:txBody>
      </p:sp>
      <p:sp>
        <p:nvSpPr>
          <p:cNvPr id="11269" name="Line 5"/>
          <p:cNvSpPr>
            <a:spLocks noChangeShapeType="1"/>
          </p:cNvSpPr>
          <p:nvPr/>
        </p:nvSpPr>
        <p:spPr bwMode="auto">
          <a:xfrm>
            <a:off x="3526781" y="1880771"/>
            <a:ext cx="2725737" cy="881062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0" name="Line 6"/>
          <p:cNvSpPr>
            <a:spLocks noChangeShapeType="1"/>
          </p:cNvSpPr>
          <p:nvPr/>
        </p:nvSpPr>
        <p:spPr bwMode="auto">
          <a:xfrm flipV="1">
            <a:off x="3814813" y="1952956"/>
            <a:ext cx="2359025" cy="816769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1" name="Line 7"/>
          <p:cNvSpPr>
            <a:spLocks noChangeShapeType="1"/>
          </p:cNvSpPr>
          <p:nvPr/>
        </p:nvSpPr>
        <p:spPr bwMode="auto">
          <a:xfrm>
            <a:off x="2926184" y="3456618"/>
            <a:ext cx="3124200" cy="800100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2" name="Line 8"/>
          <p:cNvSpPr>
            <a:spLocks noChangeShapeType="1"/>
          </p:cNvSpPr>
          <p:nvPr/>
        </p:nvSpPr>
        <p:spPr bwMode="auto">
          <a:xfrm flipV="1">
            <a:off x="2859509" y="3478050"/>
            <a:ext cx="3282950" cy="860822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文本框 7"/>
          <p:cNvSpPr txBox="1"/>
          <p:nvPr/>
        </p:nvSpPr>
        <p:spPr>
          <a:xfrm>
            <a:off x="395536" y="333977"/>
            <a:ext cx="1184275" cy="512042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zh-CN" altLang="en-US" sz="2400" noProof="1">
                <a:latin typeface="Times New Roman" pitchFamily="18" charset="0"/>
                <a:ea typeface="微软雅黑"/>
                <a:sym typeface="Times New Roman" pitchFamily="18" charset="0"/>
              </a:rPr>
              <a:t>试一试</a:t>
            </a:r>
          </a:p>
        </p:txBody>
      </p:sp>
    </p:spTree>
    <p:extLst>
      <p:ext uri="{BB962C8B-B14F-4D97-AF65-F5344CB8AC3E}">
        <p14:creationId xmlns:p14="http://schemas.microsoft.com/office/powerpoint/2010/main" val="3510915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 animBg="1"/>
      <p:bldP spid="11270" grpId="0" animBg="1"/>
      <p:bldP spid="11271" grpId="0" animBg="1"/>
      <p:bldP spid="1127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1187625" y="2643937"/>
            <a:ext cx="5903913" cy="4936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600" b="0">
                <a:latin typeface="黑体" pitchFamily="49" charset="-122"/>
                <a:ea typeface="黑体" pitchFamily="49" charset="-122"/>
              </a:rPr>
              <a:t>②</a:t>
            </a:r>
            <a:r>
              <a:rPr lang="zh-CN" altLang="en-US" sz="2600" b="0">
                <a:latin typeface="黑体" pitchFamily="49" charset="-122"/>
                <a:ea typeface="黑体" pitchFamily="49" charset="-122"/>
              </a:rPr>
              <a:t>电流做功相同，比较时间长短，</a:t>
            </a:r>
            <a:r>
              <a:rPr lang="zh-CN" altLang="en-US" sz="2600" b="0">
                <a:latin typeface="黑体" pitchFamily="49" charset="-122"/>
                <a:ea typeface="黑体" pitchFamily="49" charset="-122"/>
                <a:cs typeface="楷体_GB2312"/>
              </a:rPr>
              <a:t>  </a:t>
            </a:r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1187625" y="1633329"/>
            <a:ext cx="6513513" cy="4936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600" b="0">
                <a:latin typeface="黑体" pitchFamily="49" charset="-122"/>
                <a:ea typeface="黑体" pitchFamily="49" charset="-122"/>
              </a:rPr>
              <a:t>①通电时间相同，比较做功多少</a:t>
            </a:r>
            <a:r>
              <a:rPr lang="zh-CN" altLang="en-US" sz="2600" b="0">
                <a:latin typeface="黑体" pitchFamily="49" charset="-122"/>
                <a:ea typeface="黑体" pitchFamily="49" charset="-122"/>
                <a:cs typeface="楷体_GB2312"/>
              </a:rPr>
              <a:t>，    </a:t>
            </a: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1259633" y="1055839"/>
            <a:ext cx="5857875" cy="4936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600" b="0">
                <a:latin typeface="黑体" pitchFamily="49" charset="-122"/>
                <a:ea typeface="黑体" pitchFamily="49" charset="-122"/>
              </a:rPr>
              <a:t>有哪些方法可以比较电流做功的快慢？</a:t>
            </a:r>
          </a:p>
        </p:txBody>
      </p:sp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683569" y="3582357"/>
            <a:ext cx="8054975" cy="12958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600" b="0" smtClean="0">
                <a:latin typeface="黑体" pitchFamily="49" charset="-122"/>
                <a:ea typeface="黑体" pitchFamily="49" charset="-122"/>
              </a:rPr>
              <a:t>电</a:t>
            </a:r>
            <a:r>
              <a:rPr lang="zh-CN" altLang="en-US" sz="2600" b="0">
                <a:latin typeface="黑体" pitchFamily="49" charset="-122"/>
                <a:ea typeface="黑体" pitchFamily="49" charset="-122"/>
              </a:rPr>
              <a:t>风</a:t>
            </a:r>
            <a:r>
              <a:rPr lang="zh-CN" altLang="en-US" sz="2600" b="0" smtClean="0">
                <a:latin typeface="黑体" pitchFamily="49" charset="-122"/>
                <a:ea typeface="黑体" pitchFamily="49" charset="-122"/>
              </a:rPr>
              <a:t>扇半</a:t>
            </a:r>
            <a:r>
              <a:rPr lang="zh-CN" altLang="en-US" sz="2600" b="0">
                <a:latin typeface="黑体" pitchFamily="49" charset="-122"/>
                <a:ea typeface="黑体" pitchFamily="49" charset="-122"/>
              </a:rPr>
              <a:t>小时消耗电能</a:t>
            </a:r>
            <a:r>
              <a:rPr lang="en-US" altLang="zh-CN" sz="2600" b="0">
                <a:latin typeface="黑体" pitchFamily="49" charset="-122"/>
                <a:ea typeface="黑体" pitchFamily="49" charset="-122"/>
              </a:rPr>
              <a:t>72000J</a:t>
            </a:r>
            <a:r>
              <a:rPr lang="zh-CN" altLang="en-US" sz="2600" b="0" smtClean="0">
                <a:latin typeface="黑体" pitchFamily="49" charset="-122"/>
                <a:ea typeface="黑体" pitchFamily="49" charset="-122"/>
              </a:rPr>
              <a:t>，电</a:t>
            </a:r>
            <a:r>
              <a:rPr lang="zh-CN" altLang="en-US" sz="2600" b="0">
                <a:latin typeface="黑体" pitchFamily="49" charset="-122"/>
                <a:ea typeface="黑体" pitchFamily="49" charset="-122"/>
              </a:rPr>
              <a:t>动</a:t>
            </a:r>
            <a:r>
              <a:rPr lang="zh-CN" altLang="en-US" sz="2600" b="0" smtClean="0">
                <a:latin typeface="黑体" pitchFamily="49" charset="-122"/>
                <a:ea typeface="黑体" pitchFamily="49" charset="-122"/>
              </a:rPr>
              <a:t>机</a:t>
            </a:r>
            <a:r>
              <a:rPr lang="en-US" altLang="zh-CN" sz="2600" b="0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600" b="0">
                <a:latin typeface="黑体" pitchFamily="49" charset="-122"/>
                <a:ea typeface="黑体" pitchFamily="49" charset="-122"/>
              </a:rPr>
              <a:t>秒内消耗电能</a:t>
            </a:r>
            <a:r>
              <a:rPr lang="en-US" altLang="zh-CN" sz="2600" b="0">
                <a:latin typeface="黑体" pitchFamily="49" charset="-122"/>
                <a:ea typeface="黑体" pitchFamily="49" charset="-122"/>
              </a:rPr>
              <a:t>40000J</a:t>
            </a:r>
            <a:r>
              <a:rPr lang="zh-CN" altLang="en-US" sz="2600" b="0">
                <a:latin typeface="黑体" pitchFamily="49" charset="-122"/>
                <a:ea typeface="黑体" pitchFamily="49" charset="-122"/>
              </a:rPr>
              <a:t>，电流通过哪种</a:t>
            </a:r>
            <a:r>
              <a:rPr lang="zh-CN" altLang="en-US" sz="2600" b="0" smtClean="0">
                <a:latin typeface="黑体" pitchFamily="49" charset="-122"/>
                <a:ea typeface="黑体" pitchFamily="49" charset="-122"/>
              </a:rPr>
              <a:t>电器消</a:t>
            </a:r>
            <a:r>
              <a:rPr lang="zh-CN" altLang="en-US" sz="2600" b="0">
                <a:latin typeface="黑体" pitchFamily="49" charset="-122"/>
                <a:ea typeface="黑体" pitchFamily="49" charset="-122"/>
              </a:rPr>
              <a:t>耗电能快</a:t>
            </a:r>
            <a:r>
              <a:rPr lang="en-US" altLang="zh-CN" sz="2600" b="0">
                <a:latin typeface="黑体" pitchFamily="49" charset="-122"/>
                <a:ea typeface="黑体" pitchFamily="49" charset="-122"/>
              </a:rPr>
              <a:t>?</a:t>
            </a:r>
          </a:p>
        </p:txBody>
      </p:sp>
      <p:sp>
        <p:nvSpPr>
          <p:cNvPr id="12296" name="Text Box 8"/>
          <p:cNvSpPr txBox="1">
            <a:spLocks noChangeArrowheads="1"/>
          </p:cNvSpPr>
          <p:nvPr/>
        </p:nvSpPr>
        <p:spPr bwMode="auto">
          <a:xfrm>
            <a:off x="1475656" y="2138633"/>
            <a:ext cx="3598862" cy="4936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600" b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做功多的电流做功快。</a:t>
            </a:r>
          </a:p>
        </p:txBody>
      </p:sp>
      <p:sp>
        <p:nvSpPr>
          <p:cNvPr id="12297" name="Text Box 9"/>
          <p:cNvSpPr txBox="1">
            <a:spLocks noChangeArrowheads="1"/>
          </p:cNvSpPr>
          <p:nvPr/>
        </p:nvSpPr>
        <p:spPr bwMode="auto">
          <a:xfrm>
            <a:off x="1475657" y="3149240"/>
            <a:ext cx="3743325" cy="4936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600" b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时间短的电流做功快。</a:t>
            </a:r>
          </a:p>
        </p:txBody>
      </p:sp>
      <p:grpSp>
        <p:nvGrpSpPr>
          <p:cNvPr id="10" name="组合 3"/>
          <p:cNvGrpSpPr/>
          <p:nvPr/>
        </p:nvGrpSpPr>
        <p:grpSpPr>
          <a:xfrm>
            <a:off x="395536" y="406163"/>
            <a:ext cx="1727840" cy="447391"/>
            <a:chOff x="1076" y="2071"/>
            <a:chExt cx="2720" cy="940"/>
          </a:xfrm>
        </p:grpSpPr>
        <p:sp>
          <p:nvSpPr>
            <p:cNvPr id="11" name="流程图: 文档 10"/>
            <p:cNvSpPr/>
            <p:nvPr/>
          </p:nvSpPr>
          <p:spPr>
            <a:xfrm>
              <a:off x="1076" y="2071"/>
              <a:ext cx="2632" cy="940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 noProof="1"/>
            </a:p>
          </p:txBody>
        </p:sp>
        <p:sp>
          <p:nvSpPr>
            <p:cNvPr id="12" name="文本框 4101"/>
            <p:cNvSpPr txBox="1"/>
            <p:nvPr/>
          </p:nvSpPr>
          <p:spPr>
            <a:xfrm>
              <a:off x="1076" y="2101"/>
              <a:ext cx="2720" cy="84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000" b="1" noProof="1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  <a:sym typeface="宋体" pitchFamily="2" charset="-122"/>
                </a:rPr>
                <a:t>交流与讨论</a:t>
              </a:r>
              <a:endParaRPr lang="zh-CN" altLang="en-US" sz="2000" b="1" noProof="1">
                <a:solidFill>
                  <a:schemeClr val="bg1"/>
                </a:solidFill>
                <a:latin typeface="黑体" pitchFamily="49" charset="-122"/>
                <a:ea typeface="黑体" pitchFamily="49" charset="-122"/>
                <a:sym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85583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  <p:cond evt="onBegin" delay="0">
                          <p:tn val="6"/>
                        </p:cond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4" presetClass="entr" presetSubtype="32" fill="hold" grpId="0" nodeType="afterEffect"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  <p:cond evt="onBegin" delay="0">
                          <p:tn val="16"/>
                        </p:cond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4" presetClass="entr" presetSubtype="32" fill="hold" grpId="0" nodeType="afterEffect"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6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  <p:cond evt="onBegin" delay="0">
                          <p:tn val="26"/>
                        </p:cond>
                      </p:stCondLst>
                      <p:childTnLst>
                        <p:par>
                          <p:cTn id="2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291" grpId="0"/>
      <p:bldP spid="12292" grpId="0"/>
      <p:bldP spid="12295" grpId="0"/>
      <p:bldP spid="12296" grpId="0"/>
      <p:bldP spid="1229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1" name="Rectangle 2"/>
          <p:cNvSpPr>
            <a:spLocks noChangeArrowheads="1"/>
          </p:cNvSpPr>
          <p:nvPr/>
        </p:nvSpPr>
        <p:spPr bwMode="auto">
          <a:xfrm>
            <a:off x="611560" y="2283006"/>
            <a:ext cx="4427538" cy="69421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168400" indent="-1168400">
              <a:lnSpc>
                <a:spcPct val="150000"/>
              </a:lnSpc>
            </a:pPr>
            <a:r>
              <a:rPr lang="zh-CN" altLang="en-US" sz="2600" b="0">
                <a:latin typeface="Times New Roman" pitchFamily="18" charset="0"/>
                <a:ea typeface="黑体" pitchFamily="49" charset="-122"/>
              </a:rPr>
              <a:t>数学表达式为:</a:t>
            </a:r>
          </a:p>
        </p:txBody>
      </p:sp>
      <p:sp>
        <p:nvSpPr>
          <p:cNvPr id="13326" name="Text Box 5"/>
          <p:cNvSpPr txBox="1">
            <a:spLocks noChangeArrowheads="1"/>
          </p:cNvSpPr>
          <p:nvPr/>
        </p:nvSpPr>
        <p:spPr bwMode="auto">
          <a:xfrm>
            <a:off x="1044824" y="3393834"/>
            <a:ext cx="3095625" cy="4229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8000" tIns="10800" rIns="0" bIns="1080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 b="0" i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W</a:t>
            </a:r>
            <a:r>
              <a:rPr lang="en-US" altLang="zh-CN" sz="2600" b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 </a:t>
            </a:r>
            <a:r>
              <a:rPr lang="en-US" altLang="zh-CN" sz="2600" b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——</a:t>
            </a:r>
            <a:r>
              <a:rPr lang="zh-CN" altLang="en-US" sz="2600" b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焦耳（</a:t>
            </a:r>
            <a:r>
              <a:rPr lang="en-US" altLang="zh-CN" sz="2600" b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J</a:t>
            </a:r>
            <a:r>
              <a:rPr lang="zh-CN" altLang="en-US" sz="2600" b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）</a:t>
            </a:r>
            <a:r>
              <a:rPr lang="en-US" altLang="zh-CN" sz="2600" b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    </a:t>
            </a:r>
            <a:endParaRPr lang="en-US" altLang="zh-CN" sz="2600" b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27" name="Text Box 6"/>
          <p:cNvSpPr txBox="1">
            <a:spLocks noChangeArrowheads="1"/>
          </p:cNvSpPr>
          <p:nvPr/>
        </p:nvSpPr>
        <p:spPr bwMode="auto">
          <a:xfrm>
            <a:off x="1044824" y="3799835"/>
            <a:ext cx="3019425" cy="4229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8000" tIns="10800" rIns="0" bIns="1080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 b="0" i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t </a:t>
            </a:r>
            <a:r>
              <a:rPr lang="en-US" altLang="zh-CN" sz="2600" b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  </a:t>
            </a:r>
            <a:r>
              <a:rPr lang="en-US" altLang="zh-CN" sz="2600" b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——</a:t>
            </a:r>
            <a:r>
              <a:rPr lang="en-US" altLang="zh-CN" sz="2600" b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 </a:t>
            </a:r>
            <a:r>
              <a:rPr lang="zh-CN" altLang="en-US" sz="2600" b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秒   （</a:t>
            </a:r>
            <a:r>
              <a:rPr lang="en-US" altLang="zh-CN" sz="2600" b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s</a:t>
            </a:r>
            <a:r>
              <a:rPr lang="zh-CN" altLang="en-US" sz="2600" b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）</a:t>
            </a:r>
            <a:r>
              <a:rPr lang="en-US" altLang="zh-CN" sz="2600" b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    </a:t>
            </a:r>
            <a:endParaRPr lang="en-US" altLang="zh-CN" sz="2600" b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28" name="Text Box 7"/>
          <p:cNvSpPr txBox="1">
            <a:spLocks noChangeArrowheads="1"/>
          </p:cNvSpPr>
          <p:nvPr/>
        </p:nvSpPr>
        <p:spPr bwMode="auto">
          <a:xfrm>
            <a:off x="1044824" y="4285611"/>
            <a:ext cx="3382963" cy="4229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8000" tIns="10800" rIns="0" bIns="1080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 b="0" i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P</a:t>
            </a:r>
            <a:r>
              <a:rPr lang="en-US" altLang="zh-CN" sz="2600" b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  </a:t>
            </a:r>
            <a:r>
              <a:rPr lang="en-US" altLang="zh-CN" sz="2600" b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——</a:t>
            </a:r>
            <a:r>
              <a:rPr lang="zh-CN" altLang="en-US" sz="2600" b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瓦特（</a:t>
            </a:r>
            <a:r>
              <a:rPr lang="en-US" altLang="zh-CN" sz="2600" b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W</a:t>
            </a:r>
            <a:r>
              <a:rPr lang="zh-CN" altLang="en-US" sz="2600" b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）</a:t>
            </a:r>
            <a:r>
              <a:rPr lang="en-US" altLang="zh-CN" sz="2600" b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    </a:t>
            </a:r>
            <a:endParaRPr lang="en-US" altLang="zh-CN" sz="2600" b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30" name="Text Box 18"/>
          <p:cNvSpPr txBox="1">
            <a:spLocks noChangeArrowheads="1"/>
          </p:cNvSpPr>
          <p:nvPr/>
        </p:nvSpPr>
        <p:spPr bwMode="auto">
          <a:xfrm>
            <a:off x="467545" y="406163"/>
            <a:ext cx="7777163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3. 电功率定义：</a:t>
            </a:r>
            <a:r>
              <a:rPr lang="zh-CN" altLang="en-US" sz="2600" b="0">
                <a:latin typeface="Times New Roman" pitchFamily="18" charset="0"/>
                <a:ea typeface="黑体" pitchFamily="49" charset="-122"/>
              </a:rPr>
              <a:t>电流在单位时间内所做的功。</a:t>
            </a:r>
            <a:r>
              <a:rPr lang="zh-CN" altLang="en-US" sz="2600" b="0">
                <a:solidFill>
                  <a:schemeClr val="accent2"/>
                </a:solidFill>
                <a:latin typeface="Times New Roman" pitchFamily="18" charset="0"/>
                <a:ea typeface="楷体_GB2312"/>
                <a:cs typeface="楷体_GB2312"/>
              </a:rPr>
              <a:t>   </a:t>
            </a:r>
            <a:r>
              <a:rPr lang="zh-CN" altLang="en-US" sz="2600" b="0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   </a:t>
            </a:r>
            <a:endParaRPr lang="zh-CN" altLang="en-US" sz="2600" b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307" name="Text Box 22"/>
          <p:cNvSpPr txBox="1">
            <a:spLocks noChangeArrowheads="1"/>
          </p:cNvSpPr>
          <p:nvPr/>
        </p:nvSpPr>
        <p:spPr bwMode="auto">
          <a:xfrm>
            <a:off x="3347865" y="1272398"/>
            <a:ext cx="1601787" cy="4936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600" b="0">
                <a:latin typeface="Times New Roman" pitchFamily="18" charset="0"/>
                <a:ea typeface="黑体" pitchFamily="49" charset="-122"/>
              </a:rPr>
              <a:t>功率</a:t>
            </a:r>
            <a:r>
              <a:rPr lang="zh-CN" altLang="en-US" sz="2600" b="0">
                <a:latin typeface="Times New Roman" pitchFamily="18" charset="0"/>
                <a:ea typeface="楷体_GB2312"/>
                <a:cs typeface="楷体_GB2312"/>
              </a:rPr>
              <a:t> </a:t>
            </a:r>
            <a:r>
              <a:rPr lang="zh-CN" altLang="en-US" sz="2600">
                <a:latin typeface="Times New Roman" pitchFamily="18" charset="0"/>
                <a:ea typeface="楷体_GB2312"/>
                <a:cs typeface="楷体_GB2312"/>
              </a:rPr>
              <a:t> </a:t>
            </a:r>
            <a:r>
              <a:rPr lang="zh-CN" altLang="en-US" sz="2600">
                <a:latin typeface="Times New Roman" pitchFamily="18" charset="0"/>
                <a:ea typeface="黑体" pitchFamily="49" charset="-122"/>
              </a:rPr>
              <a:t>=</a:t>
            </a:r>
          </a:p>
        </p:txBody>
      </p:sp>
      <p:grpSp>
        <p:nvGrpSpPr>
          <p:cNvPr id="6" name="Group 23"/>
          <p:cNvGrpSpPr/>
          <p:nvPr/>
        </p:nvGrpSpPr>
        <p:grpSpPr>
          <a:xfrm>
            <a:off x="4716290" y="960930"/>
            <a:ext cx="1332539" cy="1074896"/>
            <a:chOff x="0" y="-199"/>
            <a:chExt cx="2098" cy="2257"/>
          </a:xfrm>
        </p:grpSpPr>
        <p:sp>
          <p:nvSpPr>
            <p:cNvPr id="15372" name="Line 24"/>
            <p:cNvSpPr>
              <a:spLocks noChangeShapeType="1"/>
            </p:cNvSpPr>
            <p:nvPr/>
          </p:nvSpPr>
          <p:spPr bwMode="auto">
            <a:xfrm>
              <a:off x="0" y="902"/>
              <a:ext cx="1983" cy="7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3" name="Text Box 25"/>
            <p:cNvSpPr txBox="1">
              <a:spLocks noChangeArrowheads="1"/>
            </p:cNvSpPr>
            <p:nvPr/>
          </p:nvSpPr>
          <p:spPr bwMode="auto">
            <a:xfrm>
              <a:off x="113" y="-199"/>
              <a:ext cx="1985" cy="10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sz="2600" b="0">
                  <a:latin typeface="Times New Roman" pitchFamily="18" charset="0"/>
                  <a:ea typeface="黑体" pitchFamily="49" charset="-122"/>
                </a:rPr>
                <a:t>电功</a:t>
              </a:r>
            </a:p>
          </p:txBody>
        </p:sp>
        <p:sp>
          <p:nvSpPr>
            <p:cNvPr id="15374" name="Text Box 26"/>
            <p:cNvSpPr txBox="1">
              <a:spLocks noChangeArrowheads="1"/>
            </p:cNvSpPr>
            <p:nvPr/>
          </p:nvSpPr>
          <p:spPr bwMode="auto">
            <a:xfrm>
              <a:off x="169" y="1021"/>
              <a:ext cx="1701" cy="10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sz="2600" b="0">
                  <a:latin typeface="Times New Roman" pitchFamily="18" charset="0"/>
                  <a:ea typeface="黑体" pitchFamily="49" charset="-122"/>
                </a:rPr>
                <a:t>时间                                                                                      </a:t>
              </a:r>
            </a:p>
          </p:txBody>
        </p:sp>
      </p:grpSp>
      <p:sp>
        <p:nvSpPr>
          <p:cNvPr id="13339" name="Text Box 5"/>
          <p:cNvSpPr txBox="1">
            <a:spLocks noChangeArrowheads="1"/>
          </p:cNvSpPr>
          <p:nvPr/>
        </p:nvSpPr>
        <p:spPr bwMode="auto">
          <a:xfrm>
            <a:off x="5004047" y="3448602"/>
            <a:ext cx="3708400" cy="4229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8000" tIns="10800" rIns="0" bIns="1080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 b="0" i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W</a:t>
            </a:r>
            <a:r>
              <a:rPr lang="en-US" altLang="zh-CN" sz="2600" b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 </a:t>
            </a:r>
            <a:r>
              <a:rPr lang="en-US" altLang="zh-CN" sz="2600" b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——</a:t>
            </a:r>
            <a:r>
              <a:rPr lang="zh-CN" altLang="en-US" sz="2600" b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千瓦时（</a:t>
            </a:r>
            <a:r>
              <a:rPr lang="en-US" altLang="zh-CN" sz="2600" b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kW </a:t>
            </a:r>
            <a:r>
              <a:rPr lang="en-US" altLang="zh-CN" sz="2600" b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en-US" altLang="zh-CN" sz="2600" b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 h</a:t>
            </a:r>
            <a:r>
              <a:rPr lang="en-US" altLang="zh-CN" sz="2600" b="0">
                <a:latin typeface="Times New Roman" pitchFamily="18" charset="0"/>
                <a:ea typeface="黑体" pitchFamily="49" charset="-122"/>
              </a:rPr>
              <a:t> </a:t>
            </a:r>
            <a:r>
              <a:rPr lang="zh-CN" altLang="en-US" sz="2600" b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）</a:t>
            </a:r>
            <a:r>
              <a:rPr lang="en-US" altLang="zh-CN" sz="2600" b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    </a:t>
            </a:r>
            <a:endParaRPr lang="en-US" altLang="zh-CN" sz="2600" b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40" name="Text Box 6"/>
          <p:cNvSpPr txBox="1">
            <a:spLocks noChangeArrowheads="1"/>
          </p:cNvSpPr>
          <p:nvPr/>
        </p:nvSpPr>
        <p:spPr bwMode="auto">
          <a:xfrm>
            <a:off x="5004049" y="3799835"/>
            <a:ext cx="3019425" cy="4229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8000" tIns="10800" rIns="0" bIns="1080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 b="0" i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t</a:t>
            </a:r>
            <a:r>
              <a:rPr lang="en-US" altLang="zh-CN" sz="2600" b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   </a:t>
            </a:r>
            <a:r>
              <a:rPr lang="en-US" altLang="zh-CN" sz="2600" b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——</a:t>
            </a:r>
            <a:r>
              <a:rPr lang="en-US" altLang="zh-CN" sz="2600" b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 </a:t>
            </a:r>
            <a:r>
              <a:rPr lang="zh-CN" altLang="en-US" sz="2600" b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小时（</a:t>
            </a:r>
            <a:r>
              <a:rPr lang="en-US" altLang="zh-CN" sz="2600" b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h</a:t>
            </a:r>
            <a:r>
              <a:rPr lang="zh-CN" altLang="en-US" sz="2600" b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）</a:t>
            </a:r>
            <a:r>
              <a:rPr lang="en-US" altLang="zh-CN" sz="2600" b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    </a:t>
            </a:r>
            <a:endParaRPr lang="en-US" altLang="zh-CN" sz="2600" b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41" name="Text Box 7"/>
          <p:cNvSpPr txBox="1">
            <a:spLocks noChangeArrowheads="1"/>
          </p:cNvSpPr>
          <p:nvPr/>
        </p:nvSpPr>
        <p:spPr bwMode="auto">
          <a:xfrm>
            <a:off x="5004049" y="4232034"/>
            <a:ext cx="3006725" cy="4229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8000" tIns="10800" rIns="0" bIns="1080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 b="0" i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P</a:t>
            </a:r>
            <a:r>
              <a:rPr lang="en-US" altLang="zh-CN" sz="2600" b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  </a:t>
            </a:r>
            <a:r>
              <a:rPr lang="en-US" altLang="zh-CN" sz="2600" b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——</a:t>
            </a:r>
            <a:r>
              <a:rPr lang="zh-CN" altLang="en-US" sz="2600" b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千瓦（</a:t>
            </a:r>
            <a:r>
              <a:rPr lang="en-US" altLang="zh-CN" sz="2600" b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kW</a:t>
            </a:r>
            <a:r>
              <a:rPr lang="zh-CN" altLang="en-US" sz="2600" b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）</a:t>
            </a:r>
            <a:r>
              <a:rPr lang="en-US" altLang="zh-CN" sz="2600" b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    </a:t>
            </a:r>
            <a:endParaRPr lang="en-US" altLang="zh-CN" sz="2600" b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43" name="Text Box 31"/>
          <p:cNvSpPr txBox="1">
            <a:spLocks noChangeArrowheads="1"/>
          </p:cNvSpPr>
          <p:nvPr/>
        </p:nvSpPr>
        <p:spPr bwMode="auto">
          <a:xfrm>
            <a:off x="2471563" y="1261682"/>
            <a:ext cx="912812" cy="4936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600" b="0">
                <a:latin typeface="Times New Roman" pitchFamily="18" charset="0"/>
                <a:ea typeface="黑体" pitchFamily="49" charset="-122"/>
              </a:rPr>
              <a:t>即</a:t>
            </a:r>
            <a:r>
              <a:rPr lang="zh-CN" altLang="en-US" sz="2600" b="0">
                <a:latin typeface="Times New Roman" pitchFamily="18" charset="0"/>
                <a:ea typeface="楷体_GB2312"/>
                <a:cs typeface="楷体_GB2312"/>
              </a:rPr>
              <a:t>：</a:t>
            </a:r>
          </a:p>
        </p:txBody>
      </p:sp>
      <p:grpSp>
        <p:nvGrpSpPr>
          <p:cNvPr id="31" name="Group 2"/>
          <p:cNvGrpSpPr/>
          <p:nvPr/>
        </p:nvGrpSpPr>
        <p:grpSpPr>
          <a:xfrm>
            <a:off x="2987825" y="2210820"/>
            <a:ext cx="1863725" cy="1018515"/>
            <a:chOff x="0" y="-21"/>
            <a:chExt cx="1174" cy="768"/>
          </a:xfrm>
        </p:grpSpPr>
        <p:sp>
          <p:nvSpPr>
            <p:cNvPr id="32" name="Rectangle 11"/>
            <p:cNvSpPr>
              <a:spLocks noChangeArrowheads="1"/>
            </p:cNvSpPr>
            <p:nvPr/>
          </p:nvSpPr>
          <p:spPr bwMode="auto">
            <a:xfrm>
              <a:off x="0" y="0"/>
              <a:ext cx="1174" cy="687"/>
            </a:xfrm>
            <a:prstGeom prst="rect">
              <a:avLst/>
            </a:prstGeom>
            <a:solidFill>
              <a:srgbClr val="FFFF99"/>
            </a:solidFill>
            <a:ln w="19050">
              <a:solidFill>
                <a:srgbClr val="990099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2800">
                <a:solidFill>
                  <a:srgbClr val="FF0000"/>
                </a:solidFill>
              </a:endParaRPr>
            </a:p>
          </p:txBody>
        </p:sp>
        <p:grpSp>
          <p:nvGrpSpPr>
            <p:cNvPr id="33" name="Group 4"/>
            <p:cNvGrpSpPr/>
            <p:nvPr/>
          </p:nvGrpSpPr>
          <p:grpSpPr>
            <a:xfrm>
              <a:off x="181" y="-21"/>
              <a:ext cx="807" cy="768"/>
              <a:chOff x="0" y="-66"/>
              <a:chExt cx="807" cy="768"/>
            </a:xfrm>
          </p:grpSpPr>
          <p:sp>
            <p:nvSpPr>
              <p:cNvPr id="34" name="Rectangle 6"/>
              <p:cNvSpPr>
                <a:spLocks noChangeArrowheads="1"/>
              </p:cNvSpPr>
              <p:nvPr/>
            </p:nvSpPr>
            <p:spPr bwMode="auto">
              <a:xfrm>
                <a:off x="0" y="121"/>
                <a:ext cx="602" cy="39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lang="en-US" sz="2800" b="1" i="1">
                    <a:solidFill>
                      <a:srgbClr val="FF0000"/>
                    </a:solidFill>
                    <a:latin typeface="Times New Roman" pitchFamily="18" charset="0"/>
                    <a:ea typeface="黑体" pitchFamily="2" charset="-122"/>
                  </a:rPr>
                  <a:t>P </a:t>
                </a:r>
                <a:r>
                  <a:rPr lang="en-US" sz="2800" b="1">
                    <a:solidFill>
                      <a:srgbClr val="FF0000"/>
                    </a:solidFill>
                    <a:latin typeface="Times New Roman" pitchFamily="18" charset="0"/>
                    <a:ea typeface="黑体" pitchFamily="2" charset="-122"/>
                  </a:rPr>
                  <a:t>=   </a:t>
                </a:r>
              </a:p>
            </p:txBody>
          </p:sp>
          <p:grpSp>
            <p:nvGrpSpPr>
              <p:cNvPr id="35" name="Group 6"/>
              <p:cNvGrpSpPr/>
              <p:nvPr/>
            </p:nvGrpSpPr>
            <p:grpSpPr>
              <a:xfrm>
                <a:off x="409" y="-66"/>
                <a:ext cx="398" cy="768"/>
                <a:chOff x="22" y="-66"/>
                <a:chExt cx="398" cy="768"/>
              </a:xfrm>
            </p:grpSpPr>
            <p:sp>
              <p:nvSpPr>
                <p:cNvPr id="36" name="Rectangle 7"/>
                <p:cNvSpPr>
                  <a:spLocks noChangeArrowheads="1"/>
                </p:cNvSpPr>
                <p:nvPr/>
              </p:nvSpPr>
              <p:spPr bwMode="auto">
                <a:xfrm>
                  <a:off x="22" y="-66"/>
                  <a:ext cx="398" cy="7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sz="2800" b="1" i="1">
                      <a:solidFill>
                        <a:srgbClr val="FF0000"/>
                      </a:solidFill>
                      <a:latin typeface="Times New Roman" pitchFamily="18" charset="0"/>
                      <a:ea typeface="黑体" pitchFamily="2" charset="-122"/>
                    </a:rPr>
                    <a:t>W</a:t>
                  </a:r>
                </a:p>
                <a:p>
                  <a:pPr algn="ctr"/>
                  <a:r>
                    <a:rPr lang="en-US" sz="3200" b="1" i="1">
                      <a:solidFill>
                        <a:srgbClr val="FF0000"/>
                      </a:solidFill>
                      <a:latin typeface="Times New Roman" pitchFamily="18" charset="0"/>
                      <a:ea typeface="黑体" pitchFamily="2" charset="-122"/>
                    </a:rPr>
                    <a:t>t</a:t>
                  </a:r>
                </a:p>
              </p:txBody>
            </p:sp>
            <p:sp>
              <p:nvSpPr>
                <p:cNvPr id="37" name="Line 8"/>
                <p:cNvSpPr>
                  <a:spLocks noChangeShapeType="1"/>
                </p:cNvSpPr>
                <p:nvPr/>
              </p:nvSpPr>
              <p:spPr bwMode="auto">
                <a:xfrm>
                  <a:off x="67" y="315"/>
                  <a:ext cx="272" cy="0"/>
                </a:xfrm>
                <a:prstGeom prst="line">
                  <a:avLst/>
                </a:prstGeom>
              </p:spPr>
              <p:style>
                <a:lnRef idx="3">
                  <a:schemeClr val="accent2"/>
                </a:lnRef>
                <a:fillRef idx="0">
                  <a:schemeClr val="accent2"/>
                </a:fillRef>
                <a:effectRef idx="2">
                  <a:schemeClr val="accent2"/>
                </a:effectRef>
                <a:fontRef idx="minor">
                  <a:schemeClr val="tx1"/>
                </a:fontRef>
              </p:style>
              <p:txBody>
                <a:bodyPr/>
                <a:lstStyle/>
                <a:p>
                  <a:endParaRPr lang="zh-CN" altLang="en-US" sz="2800">
                    <a:solidFill>
                      <a:srgbClr val="FF0000"/>
                    </a:solidFill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528547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3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133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withGroup">
                            <p:stCondLst>
                              <p:cond delay="1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withGroup">
                            <p:stCondLst>
                              <p:cond delay="2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1" grpId="0"/>
      <p:bldP spid="13326" grpId="0"/>
      <p:bldP spid="13327" grpId="0"/>
      <p:bldP spid="13328" grpId="0"/>
      <p:bldP spid="13330" grpId="0"/>
      <p:bldP spid="12307" grpId="0"/>
      <p:bldP spid="13339" grpId="0"/>
      <p:bldP spid="13340" grpId="0"/>
      <p:bldP spid="1334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12323"/>
          <p:cNvGrpSpPr/>
          <p:nvPr/>
        </p:nvGrpSpPr>
        <p:grpSpPr>
          <a:xfrm>
            <a:off x="3764708" y="1096322"/>
            <a:ext cx="1871663" cy="575072"/>
            <a:chOff x="2654" y="3022"/>
            <a:chExt cx="1179" cy="48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5370" name="Rectangle 11"/>
            <p:cNvSpPr/>
            <p:nvPr/>
          </p:nvSpPr>
          <p:spPr>
            <a:xfrm>
              <a:off x="2654" y="3022"/>
              <a:ext cx="1179" cy="454"/>
            </a:xfrm>
            <a:prstGeom prst="rect">
              <a:avLst/>
            </a:prstGeom>
            <a:solidFill>
              <a:srgbClr val="FFFF99"/>
            </a:solidFill>
            <a:ln w="19050" cap="flat" cmpd="sng">
              <a:solidFill>
                <a:srgbClr val="99009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2600" b="0" noProof="1">
                <a:latin typeface="Times New Roman" pitchFamily="18" charset="0"/>
                <a:ea typeface="黑体" pitchFamily="2" charset="-122"/>
              </a:endParaRPr>
            </a:p>
          </p:txBody>
        </p:sp>
        <p:sp>
          <p:nvSpPr>
            <p:cNvPr id="15371" name="Rectangle 6"/>
            <p:cNvSpPr/>
            <p:nvPr/>
          </p:nvSpPr>
          <p:spPr>
            <a:xfrm>
              <a:off x="2830" y="3090"/>
              <a:ext cx="957" cy="41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600" b="0" i="1" noProof="1">
                  <a:latin typeface="Times New Roman" pitchFamily="18" charset="0"/>
                  <a:ea typeface="黑体" pitchFamily="2" charset="-122"/>
                </a:rPr>
                <a:t>P</a:t>
              </a:r>
              <a:r>
                <a:rPr lang="en-US" altLang="zh-CN" sz="2600" b="0" noProof="1">
                  <a:latin typeface="Times New Roman" pitchFamily="18" charset="0"/>
                  <a:ea typeface="黑体" pitchFamily="2" charset="-122"/>
                </a:rPr>
                <a:t> =</a:t>
              </a:r>
              <a:r>
                <a:rPr lang="en-US" altLang="zh-CN" sz="2600" b="0" i="1" noProof="1">
                  <a:latin typeface="Times New Roman" pitchFamily="18" charset="0"/>
                  <a:ea typeface="黑体" pitchFamily="2" charset="-122"/>
                </a:rPr>
                <a:t>UI</a:t>
              </a:r>
              <a:r>
                <a:rPr lang="en-US" altLang="zh-CN" sz="2600" b="0" noProof="1">
                  <a:latin typeface="Times New Roman" pitchFamily="18" charset="0"/>
                  <a:ea typeface="黑体" pitchFamily="2" charset="-122"/>
                </a:rPr>
                <a:t>   </a:t>
              </a:r>
            </a:p>
          </p:txBody>
        </p:sp>
      </p:grpSp>
      <p:sp>
        <p:nvSpPr>
          <p:cNvPr id="13325" name="Rectangle 2"/>
          <p:cNvSpPr>
            <a:spLocks noChangeArrowheads="1"/>
          </p:cNvSpPr>
          <p:nvPr/>
        </p:nvSpPr>
        <p:spPr bwMode="auto">
          <a:xfrm>
            <a:off x="1259633" y="1055840"/>
            <a:ext cx="3889375" cy="69421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168400" indent="-1168400">
              <a:lnSpc>
                <a:spcPct val="150000"/>
              </a:lnSpc>
            </a:pPr>
            <a:r>
              <a:rPr lang="zh-CN" altLang="en-US" sz="2600" b="0">
                <a:latin typeface="Times New Roman" pitchFamily="18" charset="0"/>
                <a:ea typeface="黑体" pitchFamily="49" charset="-122"/>
              </a:rPr>
              <a:t>由</a:t>
            </a:r>
            <a:r>
              <a:rPr lang="en-US" altLang="zh-CN" sz="2600" b="0" i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W</a:t>
            </a:r>
            <a:r>
              <a:rPr lang="zh-CN" altLang="en-US" sz="2600" b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 </a:t>
            </a:r>
            <a:r>
              <a:rPr lang="en-US" altLang="zh-CN" sz="2600" b="0">
                <a:latin typeface="Times New Roman" pitchFamily="18" charset="0"/>
                <a:ea typeface="黑体" pitchFamily="49" charset="-122"/>
              </a:rPr>
              <a:t>=</a:t>
            </a:r>
            <a:r>
              <a:rPr lang="en-US" altLang="zh-CN" sz="2600" b="0" i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UIt</a:t>
            </a:r>
            <a:r>
              <a:rPr lang="zh-CN" altLang="en-US" sz="2600" b="0">
                <a:latin typeface="Times New Roman" pitchFamily="18" charset="0"/>
                <a:ea typeface="黑体" pitchFamily="49" charset="-122"/>
              </a:rPr>
              <a:t>，得:</a:t>
            </a:r>
          </a:p>
        </p:txBody>
      </p:sp>
      <p:sp>
        <p:nvSpPr>
          <p:cNvPr id="13332" name="Rectangle 20"/>
          <p:cNvSpPr>
            <a:spLocks noChangeArrowheads="1"/>
          </p:cNvSpPr>
          <p:nvPr/>
        </p:nvSpPr>
        <p:spPr bwMode="auto">
          <a:xfrm>
            <a:off x="1259632" y="2716122"/>
            <a:ext cx="2304256" cy="5381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ctr" eaLnBrk="0" hangingPunct="0"/>
            <a:r>
              <a:rPr lang="zh-CN" altLang="en-US" sz="2600" b="0">
                <a:latin typeface="Times New Roman" pitchFamily="18" charset="0"/>
                <a:ea typeface="楷体_GB2312"/>
                <a:cs typeface="楷体_GB2312"/>
              </a:rPr>
              <a:t>1W=1J/s=1V</a:t>
            </a:r>
            <a:r>
              <a:rPr lang="en-US" altLang="zh-CN" sz="2600" b="0">
                <a:latin typeface="Times New Roman" pitchFamily="18" charset="0"/>
                <a:ea typeface="楷体_GB2312"/>
                <a:cs typeface="楷体_GB2312"/>
              </a:rPr>
              <a:t>·</a:t>
            </a:r>
            <a:r>
              <a:rPr lang="zh-CN" altLang="en-US" sz="2600" b="0">
                <a:latin typeface="Times New Roman" pitchFamily="18" charset="0"/>
                <a:ea typeface="楷体_GB2312"/>
                <a:cs typeface="楷体_GB2312"/>
              </a:rPr>
              <a:t>A</a:t>
            </a:r>
          </a:p>
        </p:txBody>
      </p:sp>
      <p:grpSp>
        <p:nvGrpSpPr>
          <p:cNvPr id="7" name="组合 12322"/>
          <p:cNvGrpSpPr/>
          <p:nvPr/>
        </p:nvGrpSpPr>
        <p:grpSpPr>
          <a:xfrm>
            <a:off x="1259632" y="1922074"/>
            <a:ext cx="5705476" cy="503635"/>
            <a:chOff x="681" y="3762"/>
            <a:chExt cx="3594" cy="423"/>
          </a:xfrm>
        </p:grpSpPr>
        <p:sp>
          <p:nvSpPr>
            <p:cNvPr id="15379" name="Text Box 19"/>
            <p:cNvSpPr txBox="1">
              <a:spLocks noChangeArrowheads="1"/>
            </p:cNvSpPr>
            <p:nvPr/>
          </p:nvSpPr>
          <p:spPr bwMode="auto">
            <a:xfrm>
              <a:off x="681" y="3770"/>
              <a:ext cx="1995" cy="41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zh-CN" sz="2600" b="0">
                  <a:latin typeface="Times New Roman" pitchFamily="18" charset="0"/>
                  <a:ea typeface="黑体" pitchFamily="49" charset="-122"/>
                </a:rPr>
                <a:t>1</a:t>
              </a:r>
              <a:r>
                <a:rPr lang="zh-CN" altLang="en-US" sz="2600" b="0">
                  <a:latin typeface="Times New Roman" pitchFamily="18" charset="0"/>
                  <a:ea typeface="黑体" pitchFamily="49" charset="-122"/>
                </a:rPr>
                <a:t>瓦特 </a:t>
              </a:r>
              <a:r>
                <a:rPr lang="en-US" altLang="zh-CN" sz="2600" b="0">
                  <a:latin typeface="Times New Roman" pitchFamily="18" charset="0"/>
                  <a:ea typeface="黑体" pitchFamily="49" charset="-122"/>
                </a:rPr>
                <a:t>=1</a:t>
              </a:r>
              <a:r>
                <a:rPr lang="zh-CN" altLang="en-US" sz="2600" b="0">
                  <a:latin typeface="Times New Roman" pitchFamily="18" charset="0"/>
                  <a:ea typeface="黑体" pitchFamily="49" charset="-122"/>
                </a:rPr>
                <a:t>焦耳</a:t>
              </a:r>
              <a:r>
                <a:rPr lang="en-US" altLang="zh-CN" sz="2600" b="0">
                  <a:latin typeface="Times New Roman" pitchFamily="18" charset="0"/>
                  <a:ea typeface="黑体" pitchFamily="49" charset="-122"/>
                </a:rPr>
                <a:t>/</a:t>
              </a:r>
              <a:r>
                <a:rPr lang="zh-CN" altLang="en-US" sz="2600" b="0">
                  <a:latin typeface="Times New Roman" pitchFamily="18" charset="0"/>
                  <a:ea typeface="黑体" pitchFamily="49" charset="-122"/>
                </a:rPr>
                <a:t>秒</a:t>
              </a:r>
            </a:p>
          </p:txBody>
        </p:sp>
        <p:sp>
          <p:nvSpPr>
            <p:cNvPr id="15380" name="Text Box 30"/>
            <p:cNvSpPr txBox="1">
              <a:spLocks noChangeArrowheads="1"/>
            </p:cNvSpPr>
            <p:nvPr/>
          </p:nvSpPr>
          <p:spPr bwMode="auto">
            <a:xfrm>
              <a:off x="2268" y="3762"/>
              <a:ext cx="2007" cy="41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600" b="0">
                  <a:latin typeface="Times New Roman" pitchFamily="18" charset="0"/>
                  <a:ea typeface="黑体" pitchFamily="49" charset="-122"/>
                </a:rPr>
                <a:t>= 1伏特</a:t>
              </a:r>
              <a:r>
                <a:rPr lang="en-US" altLang="zh-CN" sz="2600" b="0">
                  <a:latin typeface="Times New Roman" pitchFamily="18" charset="0"/>
                  <a:ea typeface="黑体" pitchFamily="49" charset="-122"/>
                </a:rPr>
                <a:t>·</a:t>
              </a:r>
              <a:r>
                <a:rPr lang="zh-CN" altLang="en-US" sz="2600" b="0">
                  <a:latin typeface="Times New Roman" pitchFamily="18" charset="0"/>
                  <a:ea typeface="黑体" pitchFamily="49" charset="-122"/>
                </a:rPr>
                <a:t>安培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78189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3" presetClass="entr" presetSubtype="10" fill="hold" grpId="0" nodeType="afterEffect"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3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3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52425" y="627461"/>
            <a:ext cx="7304088" cy="5607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zh-CN" altLang="zh-CN" sz="2600" b="0">
                <a:latin typeface="Times New Roman" pitchFamily="18" charset="0"/>
                <a:ea typeface="黑体" pitchFamily="49" charset="-122"/>
              </a:rPr>
              <a:t>我们学习了功率的公式</a:t>
            </a:r>
          </a:p>
        </p:txBody>
      </p:sp>
      <p:grpSp>
        <p:nvGrpSpPr>
          <p:cNvPr id="2" name="组合 13"/>
          <p:cNvGrpSpPr/>
          <p:nvPr/>
        </p:nvGrpSpPr>
        <p:grpSpPr>
          <a:xfrm>
            <a:off x="1387475" y="1357313"/>
            <a:ext cx="3116264" cy="845230"/>
            <a:chOff x="2186" y="2172"/>
            <a:chExt cx="4906" cy="1773"/>
          </a:xfrm>
        </p:grpSpPr>
        <p:grpSp>
          <p:nvGrpSpPr>
            <p:cNvPr id="3" name="组合 1"/>
            <p:cNvGrpSpPr/>
            <p:nvPr/>
          </p:nvGrpSpPr>
          <p:grpSpPr>
            <a:xfrm>
              <a:off x="2186" y="2172"/>
              <a:ext cx="2072" cy="1773"/>
              <a:chOff x="4247" y="5453"/>
              <a:chExt cx="2074" cy="1773"/>
            </a:xfrm>
          </p:grpSpPr>
          <p:sp>
            <p:nvSpPr>
              <p:cNvPr id="16388" name="文本框 1"/>
              <p:cNvSpPr txBox="1">
                <a:spLocks noChangeArrowheads="1"/>
              </p:cNvSpPr>
              <p:nvPr/>
            </p:nvSpPr>
            <p:spPr bwMode="auto">
              <a:xfrm>
                <a:off x="4247" y="5818"/>
                <a:ext cx="1219" cy="10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600" b="0" i="1">
                    <a:solidFill>
                      <a:srgbClr val="FF0000"/>
                    </a:solidFill>
                    <a:latin typeface="Times New Roman" pitchFamily="18" charset="0"/>
                    <a:ea typeface="黑体" pitchFamily="49" charset="-122"/>
                  </a:rPr>
                  <a:t>P  =</a:t>
                </a:r>
              </a:p>
            </p:txBody>
          </p:sp>
          <p:sp>
            <p:nvSpPr>
              <p:cNvPr id="16389" name="文本框 3"/>
              <p:cNvSpPr txBox="1">
                <a:spLocks noChangeArrowheads="1"/>
              </p:cNvSpPr>
              <p:nvPr/>
            </p:nvSpPr>
            <p:spPr bwMode="auto">
              <a:xfrm>
                <a:off x="5540" y="5453"/>
                <a:ext cx="728" cy="10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600" b="0" i="1">
                    <a:solidFill>
                      <a:srgbClr val="FF0000"/>
                    </a:solidFill>
                    <a:latin typeface="Times New Roman" pitchFamily="18" charset="0"/>
                    <a:ea typeface="黑体" pitchFamily="49" charset="-122"/>
                  </a:rPr>
                  <a:t>W</a:t>
                </a:r>
              </a:p>
            </p:txBody>
          </p:sp>
          <p:sp>
            <p:nvSpPr>
              <p:cNvPr id="16390" name="文本框 4"/>
              <p:cNvSpPr txBox="1">
                <a:spLocks noChangeArrowheads="1"/>
              </p:cNvSpPr>
              <p:nvPr/>
            </p:nvSpPr>
            <p:spPr bwMode="auto">
              <a:xfrm>
                <a:off x="5625" y="6190"/>
                <a:ext cx="445" cy="10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600" b="0" i="1">
                    <a:solidFill>
                      <a:srgbClr val="FF0000"/>
                    </a:solidFill>
                    <a:latin typeface="Times New Roman" pitchFamily="18" charset="0"/>
                    <a:ea typeface="黑体" pitchFamily="49" charset="-122"/>
                  </a:rPr>
                  <a:t>t</a:t>
                </a:r>
              </a:p>
            </p:txBody>
          </p:sp>
          <p:cxnSp>
            <p:nvCxnSpPr>
              <p:cNvPr id="6" name="直接连接符 5"/>
              <p:cNvCxnSpPr/>
              <p:nvPr/>
            </p:nvCxnSpPr>
            <p:spPr>
              <a:xfrm flipH="1">
                <a:off x="5460" y="6217"/>
                <a:ext cx="861" cy="0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392" name="矩形 9"/>
            <p:cNvSpPr>
              <a:spLocks noChangeArrowheads="1"/>
            </p:cNvSpPr>
            <p:nvPr/>
          </p:nvSpPr>
          <p:spPr bwMode="auto">
            <a:xfrm>
              <a:off x="5575" y="2443"/>
              <a:ext cx="1517" cy="120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 eaLnBrk="0" hangingPunct="0">
                <a:lnSpc>
                  <a:spcPct val="120000"/>
                </a:lnSpc>
              </a:pPr>
              <a:r>
                <a:rPr lang="en-US" altLang="zh-CN" sz="2600" b="0" i="1">
                  <a:solidFill>
                    <a:srgbClr val="FF0000"/>
                  </a:solidFill>
                  <a:latin typeface="Times New Roman" pitchFamily="18" charset="0"/>
                  <a:ea typeface="黑体" pitchFamily="49" charset="-122"/>
                </a:rPr>
                <a:t>P</a:t>
              </a:r>
              <a:r>
                <a:rPr lang="en-US" altLang="zh-CN" sz="2600" b="0" i="1">
                  <a:solidFill>
                    <a:srgbClr val="FF0000"/>
                  </a:solidFill>
                  <a:latin typeface="Times New Roman" pitchFamily="18" charset="0"/>
                  <a:ea typeface="黑体" pitchFamily="49" charset="-122"/>
                  <a:sym typeface="宋体" pitchFamily="2" charset="-122"/>
                </a:rPr>
                <a:t>=</a:t>
              </a:r>
              <a:r>
                <a:rPr lang="en-US" altLang="zh-CN" sz="2600" b="0" i="1">
                  <a:solidFill>
                    <a:srgbClr val="FF0000"/>
                  </a:solidFill>
                  <a:latin typeface="Times New Roman" pitchFamily="18" charset="0"/>
                  <a:ea typeface="黑体" pitchFamily="49" charset="-122"/>
                </a:rPr>
                <a:t>UI</a:t>
              </a:r>
            </a:p>
          </p:txBody>
        </p:sp>
        <p:sp>
          <p:nvSpPr>
            <p:cNvPr id="16393" name="文本框 2"/>
            <p:cNvSpPr txBox="1">
              <a:spLocks noChangeArrowheads="1"/>
            </p:cNvSpPr>
            <p:nvPr/>
          </p:nvSpPr>
          <p:spPr bwMode="auto">
            <a:xfrm>
              <a:off x="4716" y="2537"/>
              <a:ext cx="785" cy="103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600" b="0">
                  <a:solidFill>
                    <a:srgbClr val="0D0D0D"/>
                  </a:solidFill>
                  <a:latin typeface="Times New Roman" pitchFamily="18" charset="0"/>
                  <a:ea typeface="黑体" pitchFamily="49" charset="-122"/>
                </a:rPr>
                <a:t>和</a:t>
              </a:r>
            </a:p>
          </p:txBody>
        </p:sp>
      </p:grp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52425" y="2177654"/>
            <a:ext cx="7304088" cy="5607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zh-CN" altLang="zh-CN" sz="2600" b="0">
                <a:latin typeface="Times New Roman" pitchFamily="18" charset="0"/>
                <a:ea typeface="黑体" pitchFamily="49" charset="-122"/>
              </a:rPr>
              <a:t>结合欧姆定律</a:t>
            </a:r>
            <a:r>
              <a:rPr lang="en-US" altLang="zh-CN" sz="2600" b="0" i="1">
                <a:latin typeface="Times New Roman" pitchFamily="18" charset="0"/>
                <a:ea typeface="黑体" pitchFamily="49" charset="-122"/>
              </a:rPr>
              <a:t>U</a:t>
            </a:r>
            <a:r>
              <a:rPr lang="en-US" altLang="zh-CN" sz="2600" b="0">
                <a:latin typeface="Times New Roman" pitchFamily="18" charset="0"/>
                <a:ea typeface="黑体" pitchFamily="49" charset="-122"/>
              </a:rPr>
              <a:t>=</a:t>
            </a:r>
            <a:r>
              <a:rPr lang="en-US" altLang="zh-CN" sz="2600" b="0" i="1">
                <a:latin typeface="Times New Roman" pitchFamily="18" charset="0"/>
                <a:ea typeface="黑体" pitchFamily="49" charset="-122"/>
              </a:rPr>
              <a:t>IR</a:t>
            </a:r>
            <a:r>
              <a:rPr lang="zh-CN" altLang="en-US" sz="2600" b="0">
                <a:latin typeface="Times New Roman" pitchFamily="18" charset="0"/>
                <a:ea typeface="黑体" pitchFamily="49" charset="-122"/>
              </a:rPr>
              <a:t>，电功率的公式还能变形为</a:t>
            </a:r>
          </a:p>
        </p:txBody>
      </p:sp>
      <p:grpSp>
        <p:nvGrpSpPr>
          <p:cNvPr id="7" name="组合 1"/>
          <p:cNvGrpSpPr/>
          <p:nvPr/>
        </p:nvGrpSpPr>
        <p:grpSpPr>
          <a:xfrm>
            <a:off x="1362075" y="2786538"/>
            <a:ext cx="3740150" cy="850615"/>
            <a:chOff x="2145" y="5849"/>
            <a:chExt cx="5890" cy="1789"/>
          </a:xfrm>
        </p:grpSpPr>
        <p:sp>
          <p:nvSpPr>
            <p:cNvPr id="16396" name="Rectangle 3"/>
            <p:cNvSpPr>
              <a:spLocks noChangeArrowheads="1"/>
            </p:cNvSpPr>
            <p:nvPr/>
          </p:nvSpPr>
          <p:spPr bwMode="auto">
            <a:xfrm>
              <a:off x="5765" y="6295"/>
              <a:ext cx="2270" cy="103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en-US" altLang="zh-CN" sz="2600" b="0" i="1">
                  <a:solidFill>
                    <a:srgbClr val="FF0000"/>
                  </a:solidFill>
                  <a:latin typeface="Times New Roman" pitchFamily="18" charset="0"/>
                  <a:ea typeface="黑体" pitchFamily="49" charset="-122"/>
                </a:rPr>
                <a:t>P</a:t>
              </a:r>
              <a:r>
                <a:rPr lang="en-US" altLang="zh-CN" sz="2600" b="0">
                  <a:solidFill>
                    <a:srgbClr val="FF0000"/>
                  </a:solidFill>
                  <a:latin typeface="Times New Roman" pitchFamily="18" charset="0"/>
                  <a:ea typeface="黑体" pitchFamily="49" charset="-122"/>
                </a:rPr>
                <a:t>=</a:t>
              </a:r>
              <a:r>
                <a:rPr lang="en-US" altLang="zh-CN" sz="2600" b="0" i="1">
                  <a:solidFill>
                    <a:srgbClr val="FF0000"/>
                  </a:solidFill>
                  <a:latin typeface="Times New Roman" pitchFamily="18" charset="0"/>
                  <a:ea typeface="黑体" pitchFamily="49" charset="-122"/>
                </a:rPr>
                <a:t>I</a:t>
              </a:r>
              <a:r>
                <a:rPr lang="en-US" altLang="zh-CN" sz="2600" b="0" baseline="30000">
                  <a:solidFill>
                    <a:srgbClr val="FF0000"/>
                  </a:solidFill>
                  <a:latin typeface="Times New Roman" pitchFamily="18" charset="0"/>
                  <a:ea typeface="黑体" pitchFamily="49" charset="-122"/>
                </a:rPr>
                <a:t>2</a:t>
              </a:r>
              <a:r>
                <a:rPr lang="en-US" altLang="zh-CN" sz="2600" b="0" i="1">
                  <a:solidFill>
                    <a:srgbClr val="FF0000"/>
                  </a:solidFill>
                  <a:latin typeface="Times New Roman" pitchFamily="18" charset="0"/>
                  <a:ea typeface="黑体" pitchFamily="49" charset="-122"/>
                </a:rPr>
                <a:t>R</a:t>
              </a: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2145" y="5849"/>
              <a:ext cx="2155" cy="1789"/>
              <a:chOff x="4257" y="5439"/>
              <a:chExt cx="2155" cy="1790"/>
            </a:xfrm>
          </p:grpSpPr>
          <p:sp>
            <p:nvSpPr>
              <p:cNvPr id="16398" name="文本框 1"/>
              <p:cNvSpPr txBox="1">
                <a:spLocks noChangeArrowheads="1"/>
              </p:cNvSpPr>
              <p:nvPr/>
            </p:nvSpPr>
            <p:spPr bwMode="auto">
              <a:xfrm>
                <a:off x="4257" y="5884"/>
                <a:ext cx="1218" cy="103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600" b="0" i="1">
                    <a:solidFill>
                      <a:srgbClr val="FF0000"/>
                    </a:solidFill>
                    <a:latin typeface="Times New Roman" pitchFamily="18" charset="0"/>
                    <a:ea typeface="黑体" pitchFamily="49" charset="-122"/>
                  </a:rPr>
                  <a:t>P  =</a:t>
                </a:r>
              </a:p>
            </p:txBody>
          </p:sp>
          <p:sp>
            <p:nvSpPr>
              <p:cNvPr id="16399" name="文本框 3"/>
              <p:cNvSpPr txBox="1">
                <a:spLocks noChangeArrowheads="1"/>
              </p:cNvSpPr>
              <p:nvPr/>
            </p:nvSpPr>
            <p:spPr bwMode="auto">
              <a:xfrm>
                <a:off x="5568" y="5439"/>
                <a:ext cx="844" cy="103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600" b="0" i="1">
                    <a:solidFill>
                      <a:srgbClr val="FF0000"/>
                    </a:solidFill>
                    <a:latin typeface="Times New Roman" pitchFamily="18" charset="0"/>
                    <a:ea typeface="黑体" pitchFamily="49" charset="-122"/>
                  </a:rPr>
                  <a:t>U</a:t>
                </a:r>
                <a:r>
                  <a:rPr lang="en-US" altLang="zh-CN" sz="2600" b="0" i="1" baseline="30000">
                    <a:solidFill>
                      <a:srgbClr val="FF0000"/>
                    </a:solidFill>
                    <a:latin typeface="Times New Roman" pitchFamily="18" charset="0"/>
                    <a:ea typeface="黑体" pitchFamily="49" charset="-122"/>
                  </a:rPr>
                  <a:t>2</a:t>
                </a:r>
              </a:p>
            </p:txBody>
          </p:sp>
          <p:sp>
            <p:nvSpPr>
              <p:cNvPr id="16400" name="文本框 4"/>
              <p:cNvSpPr txBox="1">
                <a:spLocks noChangeArrowheads="1"/>
              </p:cNvSpPr>
              <p:nvPr/>
            </p:nvSpPr>
            <p:spPr bwMode="auto">
              <a:xfrm>
                <a:off x="5589" y="6190"/>
                <a:ext cx="433" cy="103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600" b="0" i="1">
                    <a:solidFill>
                      <a:srgbClr val="FF0000"/>
                    </a:solidFill>
                    <a:latin typeface="Times New Roman" pitchFamily="18" charset="0"/>
                    <a:ea typeface="黑体" pitchFamily="49" charset="-122"/>
                  </a:rPr>
                  <a:t>R</a:t>
                </a:r>
              </a:p>
            </p:txBody>
          </p:sp>
          <p:cxnSp>
            <p:nvCxnSpPr>
              <p:cNvPr id="13" name="直接连接符 12"/>
              <p:cNvCxnSpPr/>
              <p:nvPr/>
            </p:nvCxnSpPr>
            <p:spPr>
              <a:xfrm flipH="1">
                <a:off x="5475" y="6246"/>
                <a:ext cx="860" cy="0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402" name="文本框 6"/>
            <p:cNvSpPr txBox="1">
              <a:spLocks noChangeArrowheads="1"/>
            </p:cNvSpPr>
            <p:nvPr/>
          </p:nvSpPr>
          <p:spPr bwMode="auto">
            <a:xfrm>
              <a:off x="4872" y="6295"/>
              <a:ext cx="957" cy="103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600" b="0">
                  <a:solidFill>
                    <a:srgbClr val="0D0D0D"/>
                  </a:solidFill>
                  <a:latin typeface="Times New Roman" pitchFamily="18" charset="0"/>
                  <a:ea typeface="黑体" pitchFamily="49" charset="-122"/>
                </a:rPr>
                <a:t>和</a:t>
              </a:r>
            </a:p>
          </p:txBody>
        </p:sp>
      </p:grpSp>
      <p:sp>
        <p:nvSpPr>
          <p:cNvPr id="5" name="文本框 15"/>
          <p:cNvSpPr>
            <a:spLocks noChangeArrowheads="1"/>
          </p:cNvSpPr>
          <p:nvPr/>
        </p:nvSpPr>
        <p:spPr bwMode="auto">
          <a:xfrm>
            <a:off x="5286375" y="2997994"/>
            <a:ext cx="3467100" cy="1766547"/>
          </a:xfrm>
          <a:prstGeom prst="wedgeRoundRectCallout">
            <a:avLst>
              <a:gd name="adj1" fmla="val -100106"/>
              <a:gd name="adj2" fmla="val 1967"/>
              <a:gd name="adj3" fmla="val 16667"/>
            </a:avLst>
          </a:prstGeom>
          <a:solidFill>
            <a:srgbClr val="D6F5F5"/>
          </a:solidFill>
          <a:ln w="25400">
            <a:solidFill>
              <a:srgbClr val="0000FF"/>
            </a:solidFill>
            <a:round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600" b="0">
                <a:latin typeface="Times New Roman" pitchFamily="18" charset="0"/>
                <a:ea typeface="黑体" pitchFamily="49" charset="-122"/>
              </a:rPr>
              <a:t>       </a:t>
            </a:r>
            <a:r>
              <a:rPr lang="zh-CN" altLang="en-US" sz="2600" b="0">
                <a:latin typeface="Times New Roman" pitchFamily="18" charset="0"/>
                <a:ea typeface="黑体" pitchFamily="49" charset="-122"/>
              </a:rPr>
              <a:t>仅适合</a:t>
            </a:r>
            <a:r>
              <a:rPr lang="zh-CN" altLang="en-US" sz="2600" b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纯电阻电路</a:t>
            </a:r>
            <a:r>
              <a:rPr lang="zh-CN" altLang="en-US" sz="2600" b="0">
                <a:latin typeface="Times New Roman" pitchFamily="18" charset="0"/>
                <a:ea typeface="黑体" pitchFamily="49" charset="-122"/>
              </a:rPr>
              <a:t>，即电能全部转化为内能的电路。</a:t>
            </a:r>
          </a:p>
        </p:txBody>
      </p:sp>
      <p:sp>
        <p:nvSpPr>
          <p:cNvPr id="19475" name="文本框 16"/>
          <p:cNvSpPr>
            <a:spLocks noChangeArrowheads="1"/>
          </p:cNvSpPr>
          <p:nvPr/>
        </p:nvSpPr>
        <p:spPr bwMode="auto">
          <a:xfrm>
            <a:off x="5286375" y="1007269"/>
            <a:ext cx="3467100" cy="657122"/>
          </a:xfrm>
          <a:prstGeom prst="wedgeRoundRectCallout">
            <a:avLst>
              <a:gd name="adj1" fmla="val -72301"/>
              <a:gd name="adj2" fmla="val 68836"/>
              <a:gd name="adj3" fmla="val 16667"/>
            </a:avLst>
          </a:prstGeom>
          <a:solidFill>
            <a:srgbClr val="D6F5F5"/>
          </a:solidFill>
          <a:ln w="25400">
            <a:solidFill>
              <a:srgbClr val="0000FF"/>
            </a:solidFill>
            <a:round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600" b="0">
                <a:latin typeface="Times New Roman" pitchFamily="18" charset="0"/>
                <a:ea typeface="黑体" pitchFamily="49" charset="-122"/>
              </a:rPr>
              <a:t>       </a:t>
            </a:r>
            <a:r>
              <a:rPr lang="zh-CN" altLang="en-US" sz="2600" b="0">
                <a:latin typeface="Times New Roman" pitchFamily="18" charset="0"/>
                <a:ea typeface="黑体" pitchFamily="49" charset="-122"/>
              </a:rPr>
              <a:t>适合</a:t>
            </a:r>
            <a:r>
              <a:rPr lang="zh-CN" altLang="en-US" sz="2600" b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所有</a:t>
            </a:r>
            <a:r>
              <a:rPr lang="zh-CN" altLang="en-US" sz="2600" b="0">
                <a:latin typeface="Times New Roman" pitchFamily="18" charset="0"/>
                <a:ea typeface="黑体" pitchFamily="49" charset="-122"/>
              </a:rPr>
              <a:t>电路</a:t>
            </a:r>
          </a:p>
        </p:txBody>
      </p:sp>
    </p:spTree>
    <p:extLst>
      <p:ext uri="{BB962C8B-B14F-4D97-AF65-F5344CB8AC3E}">
        <p14:creationId xmlns:p14="http://schemas.microsoft.com/office/powerpoint/2010/main" val="1686710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9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4" grpId="0"/>
      <p:bldP spid="5" grpId="0" animBg="1"/>
      <p:bldP spid="1947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9" name="Rectangle 7"/>
          <p:cNvSpPr>
            <a:spLocks noChangeArrowheads="1"/>
          </p:cNvSpPr>
          <p:nvPr/>
        </p:nvSpPr>
        <p:spPr bwMode="auto">
          <a:xfrm>
            <a:off x="395537" y="2355192"/>
            <a:ext cx="8116143" cy="169696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2600" b="0">
                <a:latin typeface="Times New Roman" pitchFamily="18" charset="0"/>
                <a:ea typeface="黑体" pitchFamily="49" charset="-122"/>
              </a:rPr>
              <a:t>在串联电路中电流处处相等，若电阻</a:t>
            </a:r>
            <a:r>
              <a:rPr lang="en-US" altLang="zh-CN" sz="2600" b="0" i="1">
                <a:latin typeface="Times New Roman" pitchFamily="18" charset="0"/>
                <a:ea typeface="黑体" pitchFamily="49" charset="-122"/>
              </a:rPr>
              <a:t>R</a:t>
            </a:r>
            <a:r>
              <a:rPr lang="en-US" altLang="zh-CN" sz="2600" b="0" baseline="-25000">
                <a:latin typeface="Times New Roman" pitchFamily="18" charset="0"/>
                <a:ea typeface="黑体" pitchFamily="49" charset="-122"/>
              </a:rPr>
              <a:t>1</a:t>
            </a:r>
            <a:r>
              <a:rPr lang="zh-CN" altLang="en-US" sz="2600" b="0">
                <a:latin typeface="Times New Roman" pitchFamily="18" charset="0"/>
                <a:ea typeface="黑体" pitchFamily="49" charset="-122"/>
              </a:rPr>
              <a:t>、</a:t>
            </a:r>
            <a:r>
              <a:rPr lang="en-US" altLang="zh-CN" sz="2600" b="0" i="1">
                <a:latin typeface="Times New Roman" pitchFamily="18" charset="0"/>
                <a:ea typeface="黑体" pitchFamily="49" charset="-122"/>
              </a:rPr>
              <a:t>R</a:t>
            </a:r>
            <a:r>
              <a:rPr lang="en-US" altLang="zh-CN" sz="2600" b="0" baseline="-25000">
                <a:latin typeface="Times New Roman" pitchFamily="18" charset="0"/>
                <a:ea typeface="黑体" pitchFamily="49" charset="-122"/>
              </a:rPr>
              <a:t>2</a:t>
            </a:r>
            <a:r>
              <a:rPr lang="zh-CN" altLang="en-US" sz="2600" b="0">
                <a:latin typeface="Times New Roman" pitchFamily="18" charset="0"/>
                <a:ea typeface="黑体" pitchFamily="49" charset="-122"/>
              </a:rPr>
              <a:t>的功率分别为</a:t>
            </a:r>
            <a:r>
              <a:rPr lang="en-US" altLang="zh-CN" sz="2600" b="0" i="1">
                <a:latin typeface="Times New Roman" pitchFamily="18" charset="0"/>
                <a:ea typeface="黑体" pitchFamily="49" charset="-122"/>
              </a:rPr>
              <a:t>P</a:t>
            </a:r>
            <a:r>
              <a:rPr lang="en-US" altLang="zh-CN" sz="2600" b="0" baseline="-25000">
                <a:latin typeface="Times New Roman" pitchFamily="18" charset="0"/>
                <a:ea typeface="黑体" pitchFamily="49" charset="-122"/>
              </a:rPr>
              <a:t>1</a:t>
            </a:r>
            <a:r>
              <a:rPr lang="zh-CN" altLang="zh-CN" sz="2600" b="0">
                <a:latin typeface="Times New Roman" pitchFamily="18" charset="0"/>
                <a:ea typeface="黑体" pitchFamily="49" charset="-122"/>
              </a:rPr>
              <a:t>、</a:t>
            </a:r>
            <a:r>
              <a:rPr lang="en-US" altLang="zh-CN" sz="2600" b="0" i="1">
                <a:latin typeface="Times New Roman" pitchFamily="18" charset="0"/>
                <a:ea typeface="黑体" pitchFamily="49" charset="-122"/>
              </a:rPr>
              <a:t>P</a:t>
            </a:r>
            <a:r>
              <a:rPr lang="en-US" altLang="zh-CN" sz="2600" b="0" baseline="-25000">
                <a:latin typeface="Times New Roman" pitchFamily="18" charset="0"/>
                <a:ea typeface="黑体" pitchFamily="49" charset="-122"/>
              </a:rPr>
              <a:t>2</a:t>
            </a:r>
            <a:r>
              <a:rPr lang="zh-CN" altLang="en-US" sz="2600" b="0">
                <a:latin typeface="Times New Roman" pitchFamily="18" charset="0"/>
                <a:ea typeface="黑体" pitchFamily="49" charset="-122"/>
              </a:rPr>
              <a:t>，则 </a:t>
            </a:r>
          </a:p>
        </p:txBody>
      </p:sp>
      <p:sp>
        <p:nvSpPr>
          <p:cNvPr id="17411" name="文本框 17"/>
          <p:cNvSpPr txBox="1">
            <a:spLocks noChangeArrowheads="1"/>
          </p:cNvSpPr>
          <p:nvPr/>
        </p:nvSpPr>
        <p:spPr bwMode="auto">
          <a:xfrm>
            <a:off x="899593" y="550535"/>
            <a:ext cx="5149167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800" b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4.</a:t>
            </a:r>
            <a:r>
              <a:rPr lang="zh-CN" altLang="zh-CN" sz="2800" b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串、并联电路中电功率的特点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2771800" y="1200212"/>
            <a:ext cx="2743200" cy="1200150"/>
            <a:chOff x="795" y="2215"/>
            <a:chExt cx="4320" cy="2520"/>
          </a:xfrm>
        </p:grpSpPr>
        <p:grpSp>
          <p:nvGrpSpPr>
            <p:cNvPr id="4" name="Group 17"/>
            <p:cNvGrpSpPr/>
            <p:nvPr/>
          </p:nvGrpSpPr>
          <p:grpSpPr>
            <a:xfrm>
              <a:off x="795" y="2215"/>
              <a:ext cx="4320" cy="2520"/>
              <a:chOff x="0" y="0"/>
              <a:chExt cx="1728" cy="1008"/>
            </a:xfrm>
          </p:grpSpPr>
          <p:sp>
            <p:nvSpPr>
              <p:cNvPr id="17414" name="Line 19"/>
              <p:cNvSpPr>
                <a:spLocks noChangeShapeType="1"/>
              </p:cNvSpPr>
              <p:nvPr/>
            </p:nvSpPr>
            <p:spPr bwMode="auto">
              <a:xfrm>
                <a:off x="1536" y="144"/>
                <a:ext cx="192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5" name="Group 20"/>
              <p:cNvGrpSpPr/>
              <p:nvPr/>
            </p:nvGrpSpPr>
            <p:grpSpPr>
              <a:xfrm>
                <a:off x="0" y="0"/>
                <a:ext cx="1728" cy="1008"/>
                <a:chOff x="0" y="0"/>
                <a:chExt cx="1728" cy="1008"/>
              </a:xfrm>
            </p:grpSpPr>
            <p:sp>
              <p:nvSpPr>
                <p:cNvPr id="17416" name="Line 21"/>
                <p:cNvSpPr>
                  <a:spLocks noChangeShapeType="1"/>
                </p:cNvSpPr>
                <p:nvPr/>
              </p:nvSpPr>
              <p:spPr bwMode="auto">
                <a:xfrm>
                  <a:off x="0" y="144"/>
                  <a:ext cx="912" cy="0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417" name="Line 22"/>
                <p:cNvSpPr>
                  <a:spLocks noChangeShapeType="1"/>
                </p:cNvSpPr>
                <p:nvPr/>
              </p:nvSpPr>
              <p:spPr bwMode="auto">
                <a:xfrm flipH="1">
                  <a:off x="0" y="144"/>
                  <a:ext cx="0" cy="768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418" name="Line 25"/>
                <p:cNvSpPr>
                  <a:spLocks noChangeShapeType="1"/>
                </p:cNvSpPr>
                <p:nvPr/>
              </p:nvSpPr>
              <p:spPr bwMode="auto">
                <a:xfrm flipH="1">
                  <a:off x="912" y="96"/>
                  <a:ext cx="0" cy="96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419" name="Line 26"/>
                <p:cNvSpPr>
                  <a:spLocks noChangeShapeType="1"/>
                </p:cNvSpPr>
                <p:nvPr/>
              </p:nvSpPr>
              <p:spPr bwMode="auto">
                <a:xfrm flipH="1">
                  <a:off x="960" y="48"/>
                  <a:ext cx="0" cy="192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420" name="Line 27"/>
                <p:cNvSpPr>
                  <a:spLocks noChangeShapeType="1"/>
                </p:cNvSpPr>
                <p:nvPr/>
              </p:nvSpPr>
              <p:spPr bwMode="auto">
                <a:xfrm>
                  <a:off x="960" y="144"/>
                  <a:ext cx="192" cy="0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421" name="Line 28"/>
                <p:cNvSpPr>
                  <a:spLocks noChangeShapeType="1"/>
                </p:cNvSpPr>
                <p:nvPr/>
              </p:nvSpPr>
              <p:spPr bwMode="auto">
                <a:xfrm flipV="1">
                  <a:off x="1152" y="0"/>
                  <a:ext cx="144" cy="144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422" name="Line 29"/>
                <p:cNvSpPr>
                  <a:spLocks noChangeShapeType="1"/>
                </p:cNvSpPr>
                <p:nvPr/>
              </p:nvSpPr>
              <p:spPr bwMode="auto">
                <a:xfrm>
                  <a:off x="1344" y="144"/>
                  <a:ext cx="240" cy="0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423" name="Line 30"/>
                <p:cNvSpPr>
                  <a:spLocks noChangeShapeType="1"/>
                </p:cNvSpPr>
                <p:nvPr/>
              </p:nvSpPr>
              <p:spPr bwMode="auto">
                <a:xfrm>
                  <a:off x="0" y="912"/>
                  <a:ext cx="432" cy="0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424" name="Line 31"/>
                <p:cNvSpPr>
                  <a:spLocks noChangeShapeType="1"/>
                </p:cNvSpPr>
                <p:nvPr/>
              </p:nvSpPr>
              <p:spPr bwMode="auto">
                <a:xfrm>
                  <a:off x="672" y="912"/>
                  <a:ext cx="288" cy="0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425" name="Line 32"/>
                <p:cNvSpPr>
                  <a:spLocks noChangeShapeType="1"/>
                </p:cNvSpPr>
                <p:nvPr/>
              </p:nvSpPr>
              <p:spPr bwMode="auto">
                <a:xfrm>
                  <a:off x="1200" y="912"/>
                  <a:ext cx="528" cy="0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426" name="Line 33"/>
                <p:cNvSpPr>
                  <a:spLocks noChangeShapeType="1"/>
                </p:cNvSpPr>
                <p:nvPr/>
              </p:nvSpPr>
              <p:spPr bwMode="auto">
                <a:xfrm flipH="1">
                  <a:off x="1728" y="144"/>
                  <a:ext cx="0" cy="768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9" name="Group 34"/>
                <p:cNvGrpSpPr/>
                <p:nvPr/>
              </p:nvGrpSpPr>
              <p:grpSpPr>
                <a:xfrm>
                  <a:off x="432" y="768"/>
                  <a:ext cx="240" cy="240"/>
                  <a:chOff x="0" y="0"/>
                  <a:chExt cx="240" cy="240"/>
                </a:xfrm>
              </p:grpSpPr>
              <p:sp>
                <p:nvSpPr>
                  <p:cNvPr id="17428" name="Oval 35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240" cy="240"/>
                  </a:xfrm>
                  <a:prstGeom prst="ellipse">
                    <a:avLst/>
                  </a:prstGeom>
                  <a:solidFill>
                    <a:schemeClr val="bg1"/>
                  </a:solidFill>
                  <a:ln w="28575">
                    <a:solidFill>
                      <a:srgbClr val="FF0000"/>
                    </a:solidFill>
                    <a:rou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429" name="Line 36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4" y="48"/>
                    <a:ext cx="192" cy="144"/>
                  </a:xfrm>
                  <a:prstGeom prst="line">
                    <a:avLst/>
                  </a:prstGeom>
                  <a:noFill/>
                  <a:ln w="28575">
                    <a:solidFill>
                      <a:srgbClr val="FF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430" name="Line 37"/>
                  <p:cNvSpPr>
                    <a:spLocks noChangeShapeType="1"/>
                  </p:cNvSpPr>
                  <p:nvPr/>
                </p:nvSpPr>
                <p:spPr bwMode="auto">
                  <a:xfrm>
                    <a:off x="48" y="48"/>
                    <a:ext cx="144" cy="144"/>
                  </a:xfrm>
                  <a:prstGeom prst="line">
                    <a:avLst/>
                  </a:prstGeom>
                  <a:noFill/>
                  <a:ln w="28575">
                    <a:solidFill>
                      <a:srgbClr val="FF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0" name="Group 39"/>
                <p:cNvGrpSpPr/>
                <p:nvPr/>
              </p:nvGrpSpPr>
              <p:grpSpPr>
                <a:xfrm>
                  <a:off x="960" y="768"/>
                  <a:ext cx="240" cy="240"/>
                  <a:chOff x="0" y="0"/>
                  <a:chExt cx="240" cy="240"/>
                </a:xfrm>
              </p:grpSpPr>
              <p:sp>
                <p:nvSpPr>
                  <p:cNvPr id="17432" name="Oval 40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240" cy="240"/>
                  </a:xfrm>
                  <a:prstGeom prst="ellipse">
                    <a:avLst/>
                  </a:prstGeom>
                  <a:solidFill>
                    <a:schemeClr val="bg1"/>
                  </a:solidFill>
                  <a:ln w="28575">
                    <a:solidFill>
                      <a:srgbClr val="FF0000"/>
                    </a:solidFill>
                    <a:rou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433" name="Line 41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4" y="48"/>
                    <a:ext cx="192" cy="144"/>
                  </a:xfrm>
                  <a:prstGeom prst="line">
                    <a:avLst/>
                  </a:prstGeom>
                  <a:noFill/>
                  <a:ln w="28575">
                    <a:solidFill>
                      <a:srgbClr val="FF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434" name="Line 42"/>
                  <p:cNvSpPr>
                    <a:spLocks noChangeShapeType="1"/>
                  </p:cNvSpPr>
                  <p:nvPr/>
                </p:nvSpPr>
                <p:spPr bwMode="auto">
                  <a:xfrm>
                    <a:off x="24" y="48"/>
                    <a:ext cx="168" cy="144"/>
                  </a:xfrm>
                  <a:prstGeom prst="line">
                    <a:avLst/>
                  </a:prstGeom>
                  <a:noFill/>
                  <a:ln w="28575">
                    <a:solidFill>
                      <a:srgbClr val="FF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</p:grpSp>
        <p:sp>
          <p:nvSpPr>
            <p:cNvPr id="17435" name="文本框 2"/>
            <p:cNvSpPr txBox="1">
              <a:spLocks noChangeArrowheads="1"/>
            </p:cNvSpPr>
            <p:nvPr/>
          </p:nvSpPr>
          <p:spPr bwMode="auto">
            <a:xfrm>
              <a:off x="1903" y="3240"/>
              <a:ext cx="797" cy="97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i="1">
                  <a:latin typeface="Times New Roman" pitchFamily="18" charset="0"/>
                </a:rPr>
                <a:t>I</a:t>
              </a:r>
              <a:r>
                <a:rPr lang="en-US" altLang="zh-CN" sz="2400" baseline="-25000">
                  <a:latin typeface="Times New Roman" pitchFamily="18" charset="0"/>
                </a:rPr>
                <a:t>1</a:t>
              </a:r>
            </a:p>
          </p:txBody>
        </p:sp>
        <p:sp>
          <p:nvSpPr>
            <p:cNvPr id="17436" name="文本框 3"/>
            <p:cNvSpPr txBox="1">
              <a:spLocks noChangeArrowheads="1"/>
            </p:cNvSpPr>
            <p:nvPr/>
          </p:nvSpPr>
          <p:spPr bwMode="auto">
            <a:xfrm>
              <a:off x="3210" y="3240"/>
              <a:ext cx="797" cy="97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i="1">
                  <a:latin typeface="Times New Roman" pitchFamily="18" charset="0"/>
                </a:rPr>
                <a:t>I</a:t>
              </a:r>
              <a:r>
                <a:rPr lang="en-US" altLang="zh-CN" sz="2400" baseline="-25000">
                  <a:latin typeface="Times New Roman" pitchFamily="18" charset="0"/>
                </a:rPr>
                <a:t>2</a:t>
              </a:r>
            </a:p>
          </p:txBody>
        </p:sp>
      </p:grpSp>
      <p:graphicFrame>
        <p:nvGraphicFramePr>
          <p:cNvPr id="3" name="对象 4"/>
          <p:cNvGraphicFramePr/>
          <p:nvPr/>
        </p:nvGraphicFramePr>
        <p:xfrm>
          <a:off x="3419872" y="3221427"/>
          <a:ext cx="3240360" cy="8178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20" r:id="rId3" imgW="0" imgH="0" progId="">
                  <p:embed/>
                </p:oleObj>
              </mc:Choice>
              <mc:Fallback>
                <p:oleObj r:id="rId3" imgW="0" imgH="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419872" y="3221427"/>
                        <a:ext cx="3240360" cy="81782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3" name="TextBox 5"/>
          <p:cNvSpPr>
            <a:spLocks noChangeArrowheads="1"/>
          </p:cNvSpPr>
          <p:nvPr/>
        </p:nvSpPr>
        <p:spPr bwMode="auto">
          <a:xfrm>
            <a:off x="395536" y="4232034"/>
            <a:ext cx="8424936" cy="658336"/>
          </a:xfrm>
          <a:prstGeom prst="roundRect">
            <a:avLst>
              <a:gd name="adj" fmla="val 16667"/>
            </a:avLst>
          </a:prstGeom>
          <a:solidFill>
            <a:srgbClr val="008080">
              <a:alpha val="39999"/>
            </a:srgbClr>
          </a:solidFill>
          <a:ln w="28575">
            <a:solidFill>
              <a:srgbClr val="008080"/>
            </a:solidFill>
            <a:round/>
          </a:ln>
        </p:spPr>
        <p:txBody>
          <a:bodyPr wrap="square" lIns="90170" tIns="46990" rIns="90170" bIns="4699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26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结论：串联电路用电器的电功率与电阻成正比。</a:t>
            </a:r>
            <a:endParaRPr lang="zh-CN" altLang="en-US" sz="260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8064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4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9" grpId="0"/>
      <p:bldP spid="7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467545" y="1777702"/>
            <a:ext cx="8347845" cy="169277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2600" b="0">
                <a:latin typeface="Times New Roman" pitchFamily="18" charset="0"/>
                <a:ea typeface="黑体" pitchFamily="49" charset="-122"/>
              </a:rPr>
              <a:t>在并联电路中各支路电压相等，若电阻</a:t>
            </a:r>
            <a:r>
              <a:rPr lang="en-US" altLang="zh-CN" sz="2600" b="0" i="1">
                <a:latin typeface="Times New Roman" pitchFamily="18" charset="0"/>
                <a:ea typeface="黑体" pitchFamily="49" charset="-122"/>
              </a:rPr>
              <a:t>R</a:t>
            </a:r>
            <a:r>
              <a:rPr lang="en-US" altLang="zh-CN" sz="2600" b="0" baseline="-25000">
                <a:latin typeface="Times New Roman" pitchFamily="18" charset="0"/>
                <a:ea typeface="黑体" pitchFamily="49" charset="-122"/>
              </a:rPr>
              <a:t>1</a:t>
            </a:r>
            <a:r>
              <a:rPr lang="zh-CN" altLang="en-US" sz="2600" b="0">
                <a:latin typeface="Times New Roman" pitchFamily="18" charset="0"/>
                <a:ea typeface="黑体" pitchFamily="49" charset="-122"/>
              </a:rPr>
              <a:t>、</a:t>
            </a:r>
            <a:r>
              <a:rPr lang="en-US" altLang="zh-CN" sz="2600" b="0" i="1">
                <a:latin typeface="Times New Roman" pitchFamily="18" charset="0"/>
                <a:ea typeface="黑体" pitchFamily="49" charset="-122"/>
              </a:rPr>
              <a:t>R</a:t>
            </a:r>
            <a:r>
              <a:rPr lang="en-US" altLang="zh-CN" sz="2600" b="0" baseline="-25000">
                <a:latin typeface="Times New Roman" pitchFamily="18" charset="0"/>
                <a:ea typeface="黑体" pitchFamily="49" charset="-122"/>
              </a:rPr>
              <a:t>2</a:t>
            </a:r>
            <a:r>
              <a:rPr lang="zh-CN" altLang="en-US" sz="2600" b="0">
                <a:latin typeface="Times New Roman" pitchFamily="18" charset="0"/>
                <a:ea typeface="黑体" pitchFamily="49" charset="-122"/>
              </a:rPr>
              <a:t>的功率分别为</a:t>
            </a:r>
            <a:r>
              <a:rPr lang="en-US" altLang="zh-CN" sz="2600" b="0" i="1">
                <a:latin typeface="Times New Roman" pitchFamily="18" charset="0"/>
                <a:ea typeface="黑体" pitchFamily="49" charset="-122"/>
              </a:rPr>
              <a:t>P</a:t>
            </a:r>
            <a:r>
              <a:rPr lang="en-US" altLang="zh-CN" sz="2600" b="0" baseline="-25000">
                <a:latin typeface="Times New Roman" pitchFamily="18" charset="0"/>
                <a:ea typeface="黑体" pitchFamily="49" charset="-122"/>
              </a:rPr>
              <a:t>1</a:t>
            </a:r>
            <a:r>
              <a:rPr lang="zh-CN" altLang="zh-CN" sz="2600" b="0">
                <a:latin typeface="Times New Roman" pitchFamily="18" charset="0"/>
                <a:ea typeface="黑体" pitchFamily="49" charset="-122"/>
              </a:rPr>
              <a:t>、</a:t>
            </a:r>
            <a:r>
              <a:rPr lang="en-US" altLang="zh-CN" sz="2600" b="0" i="1">
                <a:latin typeface="Times New Roman" pitchFamily="18" charset="0"/>
                <a:ea typeface="黑体" pitchFamily="49" charset="-122"/>
              </a:rPr>
              <a:t>P</a:t>
            </a:r>
            <a:r>
              <a:rPr lang="en-US" altLang="zh-CN" sz="2600" b="0" baseline="-25000">
                <a:latin typeface="Times New Roman" pitchFamily="18" charset="0"/>
                <a:ea typeface="黑体" pitchFamily="49" charset="-122"/>
              </a:rPr>
              <a:t>2</a:t>
            </a:r>
            <a:r>
              <a:rPr lang="zh-CN" altLang="en-US" sz="2600" b="0">
                <a:latin typeface="Times New Roman" pitchFamily="18" charset="0"/>
                <a:ea typeface="黑体" pitchFamily="49" charset="-122"/>
              </a:rPr>
              <a:t>，则 </a:t>
            </a:r>
          </a:p>
        </p:txBody>
      </p:sp>
      <p:grpSp>
        <p:nvGrpSpPr>
          <p:cNvPr id="11" name="组合 2"/>
          <p:cNvGrpSpPr/>
          <p:nvPr/>
        </p:nvGrpSpPr>
        <p:grpSpPr>
          <a:xfrm>
            <a:off x="2411760" y="622722"/>
            <a:ext cx="3048000" cy="1142545"/>
            <a:chOff x="795" y="6212"/>
            <a:chExt cx="4800" cy="2400"/>
          </a:xfrm>
        </p:grpSpPr>
        <p:grpSp>
          <p:nvGrpSpPr>
            <p:cNvPr id="12" name="Group 3"/>
            <p:cNvGrpSpPr/>
            <p:nvPr/>
          </p:nvGrpSpPr>
          <p:grpSpPr>
            <a:xfrm>
              <a:off x="795" y="6212"/>
              <a:ext cx="4800" cy="2400"/>
              <a:chOff x="0" y="0"/>
              <a:chExt cx="1920" cy="960"/>
            </a:xfrm>
          </p:grpSpPr>
          <p:grpSp>
            <p:nvGrpSpPr>
              <p:cNvPr id="13" name="Group 4"/>
              <p:cNvGrpSpPr/>
              <p:nvPr/>
            </p:nvGrpSpPr>
            <p:grpSpPr>
              <a:xfrm>
                <a:off x="0" y="0"/>
                <a:ext cx="1920" cy="960"/>
                <a:chOff x="0" y="0"/>
                <a:chExt cx="1920" cy="960"/>
              </a:xfrm>
            </p:grpSpPr>
            <p:sp>
              <p:nvSpPr>
                <p:cNvPr id="17443" name="Line 5"/>
                <p:cNvSpPr>
                  <a:spLocks noChangeShapeType="1"/>
                </p:cNvSpPr>
                <p:nvPr/>
              </p:nvSpPr>
              <p:spPr bwMode="auto">
                <a:xfrm>
                  <a:off x="0" y="624"/>
                  <a:ext cx="288" cy="0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14" name="Group 6"/>
                <p:cNvGrpSpPr/>
                <p:nvPr/>
              </p:nvGrpSpPr>
              <p:grpSpPr>
                <a:xfrm>
                  <a:off x="0" y="0"/>
                  <a:ext cx="1920" cy="960"/>
                  <a:chOff x="0" y="0"/>
                  <a:chExt cx="1920" cy="960"/>
                </a:xfrm>
              </p:grpSpPr>
              <p:sp>
                <p:nvSpPr>
                  <p:cNvPr id="17445" name="Line 7"/>
                  <p:cNvSpPr>
                    <a:spLocks noChangeShapeType="1"/>
                  </p:cNvSpPr>
                  <p:nvPr/>
                </p:nvSpPr>
                <p:spPr bwMode="auto">
                  <a:xfrm>
                    <a:off x="0" y="144"/>
                    <a:ext cx="480" cy="0"/>
                  </a:xfrm>
                  <a:prstGeom prst="line">
                    <a:avLst/>
                  </a:prstGeom>
                  <a:noFill/>
                  <a:ln w="28575">
                    <a:solidFill>
                      <a:srgbClr val="FF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446" name="Line 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80" y="96"/>
                    <a:ext cx="0" cy="96"/>
                  </a:xfrm>
                  <a:prstGeom prst="line">
                    <a:avLst/>
                  </a:prstGeom>
                  <a:noFill/>
                  <a:ln w="28575">
                    <a:solidFill>
                      <a:srgbClr val="FF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447" name="Line 9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28" y="48"/>
                    <a:ext cx="0" cy="192"/>
                  </a:xfrm>
                  <a:prstGeom prst="line">
                    <a:avLst/>
                  </a:prstGeom>
                  <a:noFill/>
                  <a:ln w="28575">
                    <a:solidFill>
                      <a:srgbClr val="FF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448" name="Line 10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0" y="144"/>
                    <a:ext cx="0" cy="480"/>
                  </a:xfrm>
                  <a:prstGeom prst="line">
                    <a:avLst/>
                  </a:prstGeom>
                  <a:noFill/>
                  <a:ln w="28575">
                    <a:solidFill>
                      <a:srgbClr val="FF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453" name="Line 15"/>
                  <p:cNvSpPr>
                    <a:spLocks noChangeShapeType="1"/>
                  </p:cNvSpPr>
                  <p:nvPr/>
                </p:nvSpPr>
                <p:spPr bwMode="auto">
                  <a:xfrm>
                    <a:off x="1134" y="121"/>
                    <a:ext cx="18" cy="23"/>
                  </a:xfrm>
                  <a:prstGeom prst="line">
                    <a:avLst/>
                  </a:prstGeom>
                  <a:noFill/>
                  <a:ln w="28575">
                    <a:solidFill>
                      <a:srgbClr val="FF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454" name="Line 1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152" y="0"/>
                    <a:ext cx="144" cy="144"/>
                  </a:xfrm>
                  <a:prstGeom prst="line">
                    <a:avLst/>
                  </a:prstGeom>
                  <a:noFill/>
                  <a:ln w="28575">
                    <a:solidFill>
                      <a:srgbClr val="FF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455" name="Line 17"/>
                  <p:cNvSpPr>
                    <a:spLocks noChangeShapeType="1"/>
                  </p:cNvSpPr>
                  <p:nvPr/>
                </p:nvSpPr>
                <p:spPr bwMode="auto">
                  <a:xfrm>
                    <a:off x="1344" y="144"/>
                    <a:ext cx="240" cy="0"/>
                  </a:xfrm>
                  <a:prstGeom prst="line">
                    <a:avLst/>
                  </a:prstGeom>
                  <a:noFill/>
                  <a:ln w="28575">
                    <a:solidFill>
                      <a:srgbClr val="FF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456" name="Line 1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88" y="432"/>
                    <a:ext cx="0" cy="432"/>
                  </a:xfrm>
                  <a:prstGeom prst="line">
                    <a:avLst/>
                  </a:prstGeom>
                  <a:noFill/>
                  <a:ln w="28575">
                    <a:solidFill>
                      <a:srgbClr val="FF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457" name="Line 19"/>
                  <p:cNvSpPr>
                    <a:spLocks noChangeShapeType="1"/>
                  </p:cNvSpPr>
                  <p:nvPr/>
                </p:nvSpPr>
                <p:spPr bwMode="auto">
                  <a:xfrm>
                    <a:off x="288" y="432"/>
                    <a:ext cx="288" cy="0"/>
                  </a:xfrm>
                  <a:prstGeom prst="line">
                    <a:avLst/>
                  </a:prstGeom>
                  <a:noFill/>
                  <a:ln w="28575">
                    <a:solidFill>
                      <a:srgbClr val="FF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458" name="Line 20"/>
                  <p:cNvSpPr>
                    <a:spLocks noChangeShapeType="1"/>
                  </p:cNvSpPr>
                  <p:nvPr/>
                </p:nvSpPr>
                <p:spPr bwMode="auto">
                  <a:xfrm>
                    <a:off x="288" y="864"/>
                    <a:ext cx="288" cy="0"/>
                  </a:xfrm>
                  <a:prstGeom prst="line">
                    <a:avLst/>
                  </a:prstGeom>
                  <a:noFill/>
                  <a:ln w="28575">
                    <a:solidFill>
                      <a:srgbClr val="FF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459" name="Oval 21"/>
                  <p:cNvSpPr>
                    <a:spLocks noChangeArrowheads="1"/>
                  </p:cNvSpPr>
                  <p:nvPr/>
                </p:nvSpPr>
                <p:spPr bwMode="auto">
                  <a:xfrm>
                    <a:off x="576" y="336"/>
                    <a:ext cx="240" cy="240"/>
                  </a:xfrm>
                  <a:prstGeom prst="ellipse">
                    <a:avLst/>
                  </a:prstGeom>
                  <a:solidFill>
                    <a:schemeClr val="bg1"/>
                  </a:solidFill>
                  <a:ln w="28575">
                    <a:solidFill>
                      <a:srgbClr val="FF0000"/>
                    </a:solidFill>
                    <a:rou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460" name="Oval 22"/>
                  <p:cNvSpPr>
                    <a:spLocks noChangeArrowheads="1"/>
                  </p:cNvSpPr>
                  <p:nvPr/>
                </p:nvSpPr>
                <p:spPr bwMode="auto">
                  <a:xfrm>
                    <a:off x="576" y="720"/>
                    <a:ext cx="240" cy="240"/>
                  </a:xfrm>
                  <a:prstGeom prst="ellipse">
                    <a:avLst/>
                  </a:prstGeom>
                  <a:solidFill>
                    <a:schemeClr val="bg1"/>
                  </a:solidFill>
                  <a:ln w="28575">
                    <a:solidFill>
                      <a:srgbClr val="FF0000"/>
                    </a:solidFill>
                    <a:rou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461" name="Line 23"/>
                  <p:cNvSpPr>
                    <a:spLocks noChangeShapeType="1"/>
                  </p:cNvSpPr>
                  <p:nvPr/>
                </p:nvSpPr>
                <p:spPr bwMode="auto">
                  <a:xfrm>
                    <a:off x="816" y="432"/>
                    <a:ext cx="288" cy="0"/>
                  </a:xfrm>
                  <a:prstGeom prst="line">
                    <a:avLst/>
                  </a:prstGeom>
                  <a:noFill/>
                  <a:ln w="28575">
                    <a:solidFill>
                      <a:srgbClr val="FF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462" name="Line 24"/>
                  <p:cNvSpPr>
                    <a:spLocks noChangeShapeType="1"/>
                  </p:cNvSpPr>
                  <p:nvPr/>
                </p:nvSpPr>
                <p:spPr bwMode="auto">
                  <a:xfrm>
                    <a:off x="816" y="864"/>
                    <a:ext cx="288" cy="0"/>
                  </a:xfrm>
                  <a:prstGeom prst="line">
                    <a:avLst/>
                  </a:prstGeom>
                  <a:noFill/>
                  <a:ln w="28575">
                    <a:solidFill>
                      <a:srgbClr val="FF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463" name="Line 25"/>
                  <p:cNvSpPr>
                    <a:spLocks noChangeShapeType="1"/>
                  </p:cNvSpPr>
                  <p:nvPr/>
                </p:nvSpPr>
                <p:spPr bwMode="auto">
                  <a:xfrm>
                    <a:off x="1104" y="432"/>
                    <a:ext cx="192" cy="0"/>
                  </a:xfrm>
                  <a:prstGeom prst="line">
                    <a:avLst/>
                  </a:prstGeom>
                  <a:noFill/>
                  <a:ln w="28575">
                    <a:solidFill>
                      <a:srgbClr val="FF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464" name="Line 2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104" y="864"/>
                    <a:ext cx="192" cy="0"/>
                  </a:xfrm>
                  <a:prstGeom prst="line">
                    <a:avLst/>
                  </a:prstGeom>
                  <a:noFill/>
                  <a:ln w="28575">
                    <a:solidFill>
                      <a:srgbClr val="FF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465" name="Line 27"/>
                  <p:cNvSpPr>
                    <a:spLocks noChangeShapeType="1"/>
                  </p:cNvSpPr>
                  <p:nvPr/>
                </p:nvSpPr>
                <p:spPr bwMode="auto">
                  <a:xfrm>
                    <a:off x="1296" y="432"/>
                    <a:ext cx="240" cy="0"/>
                  </a:xfrm>
                  <a:prstGeom prst="line">
                    <a:avLst/>
                  </a:prstGeom>
                  <a:noFill/>
                  <a:ln w="28575">
                    <a:solidFill>
                      <a:srgbClr val="FF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466" name="Line 2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536" y="432"/>
                    <a:ext cx="0" cy="432"/>
                  </a:xfrm>
                  <a:prstGeom prst="line">
                    <a:avLst/>
                  </a:prstGeom>
                  <a:noFill/>
                  <a:ln w="28575">
                    <a:solidFill>
                      <a:srgbClr val="FF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467" name="Line 29"/>
                  <p:cNvSpPr>
                    <a:spLocks noChangeShapeType="1"/>
                  </p:cNvSpPr>
                  <p:nvPr/>
                </p:nvSpPr>
                <p:spPr bwMode="auto">
                  <a:xfrm>
                    <a:off x="1296" y="864"/>
                    <a:ext cx="240" cy="0"/>
                  </a:xfrm>
                  <a:prstGeom prst="line">
                    <a:avLst/>
                  </a:prstGeom>
                  <a:noFill/>
                  <a:ln w="28575">
                    <a:solidFill>
                      <a:srgbClr val="FF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468" name="Line 30"/>
                  <p:cNvSpPr>
                    <a:spLocks noChangeShapeType="1"/>
                  </p:cNvSpPr>
                  <p:nvPr/>
                </p:nvSpPr>
                <p:spPr bwMode="auto">
                  <a:xfrm>
                    <a:off x="1536" y="144"/>
                    <a:ext cx="384" cy="0"/>
                  </a:xfrm>
                  <a:prstGeom prst="line">
                    <a:avLst/>
                  </a:prstGeom>
                  <a:noFill/>
                  <a:ln w="28575">
                    <a:solidFill>
                      <a:srgbClr val="FF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469" name="Line 31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920" y="144"/>
                    <a:ext cx="0" cy="480"/>
                  </a:xfrm>
                  <a:prstGeom prst="line">
                    <a:avLst/>
                  </a:prstGeom>
                  <a:noFill/>
                  <a:ln w="28575">
                    <a:solidFill>
                      <a:srgbClr val="FF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470" name="Line 32"/>
                  <p:cNvSpPr>
                    <a:spLocks noChangeShapeType="1"/>
                  </p:cNvSpPr>
                  <p:nvPr/>
                </p:nvSpPr>
                <p:spPr bwMode="auto">
                  <a:xfrm>
                    <a:off x="1536" y="624"/>
                    <a:ext cx="384" cy="0"/>
                  </a:xfrm>
                  <a:prstGeom prst="line">
                    <a:avLst/>
                  </a:prstGeom>
                  <a:noFill/>
                  <a:ln w="28575">
                    <a:solidFill>
                      <a:srgbClr val="FF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471" name="Line 3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76" y="768"/>
                    <a:ext cx="192" cy="144"/>
                  </a:xfrm>
                  <a:prstGeom prst="line">
                    <a:avLst/>
                  </a:prstGeom>
                  <a:noFill/>
                  <a:ln w="28575">
                    <a:solidFill>
                      <a:srgbClr val="FF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472" name="Line 34"/>
                  <p:cNvSpPr>
                    <a:spLocks noChangeShapeType="1"/>
                  </p:cNvSpPr>
                  <p:nvPr/>
                </p:nvSpPr>
                <p:spPr bwMode="auto">
                  <a:xfrm>
                    <a:off x="624" y="768"/>
                    <a:ext cx="144" cy="144"/>
                  </a:xfrm>
                  <a:prstGeom prst="line">
                    <a:avLst/>
                  </a:prstGeom>
                  <a:noFill/>
                  <a:ln w="28575">
                    <a:solidFill>
                      <a:srgbClr val="FF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473" name="Line 35"/>
                  <p:cNvSpPr>
                    <a:spLocks noChangeShapeType="1"/>
                  </p:cNvSpPr>
                  <p:nvPr/>
                </p:nvSpPr>
                <p:spPr bwMode="auto">
                  <a:xfrm>
                    <a:off x="624" y="384"/>
                    <a:ext cx="144" cy="144"/>
                  </a:xfrm>
                  <a:prstGeom prst="line">
                    <a:avLst/>
                  </a:prstGeom>
                  <a:noFill/>
                  <a:ln w="28575">
                    <a:solidFill>
                      <a:srgbClr val="FF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17474" name="Line 36"/>
              <p:cNvSpPr>
                <a:spLocks noChangeShapeType="1"/>
              </p:cNvSpPr>
              <p:nvPr/>
            </p:nvSpPr>
            <p:spPr bwMode="auto">
              <a:xfrm flipV="1">
                <a:off x="528" y="121"/>
                <a:ext cx="651" cy="23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75" name="Line 37"/>
              <p:cNvSpPr>
                <a:spLocks noChangeShapeType="1"/>
              </p:cNvSpPr>
              <p:nvPr/>
            </p:nvSpPr>
            <p:spPr bwMode="auto">
              <a:xfrm flipH="1">
                <a:off x="624" y="384"/>
                <a:ext cx="144" cy="144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7476" name="文本框 8"/>
            <p:cNvSpPr txBox="1">
              <a:spLocks noChangeArrowheads="1"/>
            </p:cNvSpPr>
            <p:nvPr/>
          </p:nvSpPr>
          <p:spPr bwMode="auto">
            <a:xfrm>
              <a:off x="3063" y="6515"/>
              <a:ext cx="797" cy="84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000" i="1">
                  <a:latin typeface="Times New Roman" pitchFamily="18" charset="0"/>
                </a:rPr>
                <a:t>U</a:t>
              </a:r>
              <a:r>
                <a:rPr lang="en-US" altLang="zh-CN" sz="2000" baseline="-25000">
                  <a:latin typeface="Times New Roman" pitchFamily="18" charset="0"/>
                </a:rPr>
                <a:t>1</a:t>
              </a:r>
            </a:p>
          </p:txBody>
        </p:sp>
        <p:sp>
          <p:nvSpPr>
            <p:cNvPr id="17477" name="文本框 9"/>
            <p:cNvSpPr txBox="1">
              <a:spLocks noChangeArrowheads="1"/>
            </p:cNvSpPr>
            <p:nvPr/>
          </p:nvSpPr>
          <p:spPr bwMode="auto">
            <a:xfrm>
              <a:off x="2950" y="7577"/>
              <a:ext cx="800" cy="84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000" i="1">
                  <a:latin typeface="Times New Roman" pitchFamily="18" charset="0"/>
                </a:rPr>
                <a:t>U</a:t>
              </a:r>
              <a:r>
                <a:rPr lang="en-US" altLang="zh-CN" sz="2000" baseline="-25000">
                  <a:latin typeface="Times New Roman" pitchFamily="18" charset="0"/>
                </a:rPr>
                <a:t>2</a:t>
              </a:r>
            </a:p>
          </p:txBody>
        </p:sp>
      </p:grpSp>
      <p:graphicFrame>
        <p:nvGraphicFramePr>
          <p:cNvPr id="6" name="对象 10"/>
          <p:cNvGraphicFramePr/>
          <p:nvPr/>
        </p:nvGraphicFramePr>
        <p:xfrm>
          <a:off x="3347864" y="2571750"/>
          <a:ext cx="3240360" cy="12993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44" r:id="rId3" imgW="0" imgH="0" progId="">
                  <p:embed/>
                </p:oleObj>
              </mc:Choice>
              <mc:Fallback>
                <p:oleObj r:id="rId3" imgW="0" imgH="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347864" y="2571750"/>
                        <a:ext cx="3240360" cy="129935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3" name="TextBox 5"/>
          <p:cNvSpPr>
            <a:spLocks noChangeArrowheads="1"/>
          </p:cNvSpPr>
          <p:nvPr/>
        </p:nvSpPr>
        <p:spPr bwMode="auto">
          <a:xfrm>
            <a:off x="395536" y="4159847"/>
            <a:ext cx="8424936" cy="700901"/>
          </a:xfrm>
          <a:prstGeom prst="roundRect">
            <a:avLst>
              <a:gd name="adj" fmla="val 16667"/>
            </a:avLst>
          </a:prstGeom>
          <a:solidFill>
            <a:srgbClr val="008080">
              <a:alpha val="39999"/>
            </a:srgbClr>
          </a:solidFill>
          <a:ln w="28575">
            <a:solidFill>
              <a:srgbClr val="008080"/>
            </a:solidFill>
            <a:round/>
          </a:ln>
        </p:spPr>
        <p:txBody>
          <a:bodyPr wrap="square" lIns="90170" tIns="46990" rIns="90170" bIns="4699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28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结论：并联电路用电器的电功率与电阻成反比。</a:t>
            </a:r>
            <a:endParaRPr lang="zh-CN" altLang="en-US" sz="280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5448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文本框 3"/>
          <p:cNvSpPr txBox="1">
            <a:spLocks noChangeArrowheads="1"/>
          </p:cNvSpPr>
          <p:nvPr/>
        </p:nvSpPr>
        <p:spPr bwMode="auto">
          <a:xfrm>
            <a:off x="1043609" y="2571750"/>
            <a:ext cx="1319213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0">
                <a:latin typeface="Times New Roman" pitchFamily="18" charset="0"/>
                <a:ea typeface="黑体" pitchFamily="49" charset="-122"/>
              </a:rPr>
              <a:t>电功率</a:t>
            </a:r>
          </a:p>
        </p:txBody>
      </p:sp>
      <p:sp>
        <p:nvSpPr>
          <p:cNvPr id="28676" name="文本框 4"/>
          <p:cNvSpPr txBox="1">
            <a:spLocks noChangeArrowheads="1"/>
          </p:cNvSpPr>
          <p:nvPr/>
        </p:nvSpPr>
        <p:spPr bwMode="auto">
          <a:xfrm>
            <a:off x="2987824" y="983653"/>
            <a:ext cx="4502150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0">
                <a:latin typeface="Times New Roman" pitchFamily="18" charset="0"/>
                <a:ea typeface="黑体" pitchFamily="49" charset="-122"/>
              </a:rPr>
              <a:t>定义：表示电流做功的快慢</a:t>
            </a:r>
          </a:p>
        </p:txBody>
      </p:sp>
      <p:sp>
        <p:nvSpPr>
          <p:cNvPr id="28677" name="文本框 5"/>
          <p:cNvSpPr txBox="1">
            <a:spLocks noChangeArrowheads="1"/>
          </p:cNvSpPr>
          <p:nvPr/>
        </p:nvSpPr>
        <p:spPr bwMode="auto">
          <a:xfrm>
            <a:off x="3059832" y="1922074"/>
            <a:ext cx="5473700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0">
                <a:latin typeface="Times New Roman" pitchFamily="18" charset="0"/>
                <a:ea typeface="黑体" pitchFamily="49" charset="-122"/>
              </a:rPr>
              <a:t>单位：瓦</a:t>
            </a:r>
            <a:r>
              <a:rPr lang="en-US" altLang="zh-CN" sz="2400" b="0">
                <a:latin typeface="Times New Roman" pitchFamily="18" charset="0"/>
                <a:ea typeface="黑体" pitchFamily="49" charset="-122"/>
              </a:rPr>
              <a:t>(W)</a:t>
            </a:r>
            <a:r>
              <a:rPr lang="zh-CN" altLang="en-US" sz="2400" b="0">
                <a:latin typeface="Times New Roman" pitchFamily="18" charset="0"/>
                <a:ea typeface="黑体" pitchFamily="49" charset="-122"/>
              </a:rPr>
              <a:t>，千瓦</a:t>
            </a:r>
            <a:r>
              <a:rPr lang="en-US" altLang="zh-CN" sz="2400" b="0">
                <a:latin typeface="Times New Roman" pitchFamily="18" charset="0"/>
                <a:ea typeface="黑体" pitchFamily="49" charset="-122"/>
              </a:rPr>
              <a:t>(kW)</a:t>
            </a:r>
            <a:r>
              <a:rPr lang="zh-CN" altLang="en-US" sz="2400" b="0">
                <a:latin typeface="Times New Roman" pitchFamily="18" charset="0"/>
                <a:ea typeface="黑体" pitchFamily="49" charset="-122"/>
              </a:rPr>
              <a:t>，豪瓦</a:t>
            </a:r>
            <a:r>
              <a:rPr lang="en-US" altLang="zh-CN" sz="2400" b="0">
                <a:latin typeface="Times New Roman" pitchFamily="18" charset="0"/>
                <a:ea typeface="黑体" pitchFamily="49" charset="-122"/>
              </a:rPr>
              <a:t>(mW)</a:t>
            </a:r>
            <a:endParaRPr lang="zh-CN" altLang="en-US" sz="2400" b="0">
              <a:latin typeface="Times New Roman" pitchFamily="18" charset="0"/>
              <a:ea typeface="黑体" pitchFamily="49" charset="-122"/>
            </a:endParaRPr>
          </a:p>
        </p:txBody>
      </p:sp>
      <p:grpSp>
        <p:nvGrpSpPr>
          <p:cNvPr id="2" name="组合 7"/>
          <p:cNvGrpSpPr/>
          <p:nvPr/>
        </p:nvGrpSpPr>
        <p:grpSpPr>
          <a:xfrm>
            <a:off x="3131840" y="2716123"/>
            <a:ext cx="4502150" cy="833437"/>
            <a:chOff x="4436" y="2262"/>
            <a:chExt cx="7088" cy="1750"/>
          </a:xfrm>
        </p:grpSpPr>
        <p:sp>
          <p:nvSpPr>
            <p:cNvPr id="28679" name="文本框 6"/>
            <p:cNvSpPr txBox="1">
              <a:spLocks noChangeArrowheads="1"/>
            </p:cNvSpPr>
            <p:nvPr/>
          </p:nvSpPr>
          <p:spPr bwMode="auto">
            <a:xfrm>
              <a:off x="4436" y="2793"/>
              <a:ext cx="7088" cy="97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400" b="0">
                  <a:latin typeface="Times New Roman" pitchFamily="18" charset="0"/>
                  <a:ea typeface="黑体" pitchFamily="49" charset="-122"/>
                </a:rPr>
                <a:t>表达式：</a:t>
              </a:r>
            </a:p>
          </p:txBody>
        </p:sp>
        <p:grpSp>
          <p:nvGrpSpPr>
            <p:cNvPr id="3" name="Group 2"/>
            <p:cNvGrpSpPr/>
            <p:nvPr/>
          </p:nvGrpSpPr>
          <p:grpSpPr>
            <a:xfrm>
              <a:off x="5921" y="2262"/>
              <a:ext cx="2832" cy="1750"/>
              <a:chOff x="0" y="-64"/>
              <a:chExt cx="1174" cy="740"/>
            </a:xfrm>
          </p:grpSpPr>
          <p:sp>
            <p:nvSpPr>
              <p:cNvPr id="28681" name="Rectangle 1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74" cy="624"/>
              </a:xfrm>
              <a:prstGeom prst="rect">
                <a:avLst/>
              </a:prstGeom>
              <a:noFill/>
              <a:ln w="19050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 sz="2400" b="0">
                  <a:latin typeface="Times New Roman" pitchFamily="18" charset="0"/>
                  <a:ea typeface="黑体" pitchFamily="49" charset="-122"/>
                </a:endParaRPr>
              </a:p>
            </p:txBody>
          </p:sp>
          <p:grpSp>
            <p:nvGrpSpPr>
              <p:cNvPr id="4" name="Group 4"/>
              <p:cNvGrpSpPr/>
              <p:nvPr/>
            </p:nvGrpSpPr>
            <p:grpSpPr>
              <a:xfrm>
                <a:off x="181" y="-64"/>
                <a:ext cx="776" cy="740"/>
                <a:chOff x="0" y="-109"/>
                <a:chExt cx="776" cy="740"/>
              </a:xfrm>
            </p:grpSpPr>
            <p:sp>
              <p:nvSpPr>
                <p:cNvPr id="28683" name="Rectangle 6"/>
                <p:cNvSpPr>
                  <a:spLocks noChangeArrowheads="1"/>
                </p:cNvSpPr>
                <p:nvPr/>
              </p:nvSpPr>
              <p:spPr bwMode="auto">
                <a:xfrm>
                  <a:off x="0" y="121"/>
                  <a:ext cx="557" cy="411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400" i="1">
                      <a:latin typeface="Times New Roman" pitchFamily="18" charset="0"/>
                      <a:ea typeface="黑体" pitchFamily="49" charset="-122"/>
                    </a:rPr>
                    <a:t>P</a:t>
                  </a:r>
                  <a:r>
                    <a:rPr lang="en-US" altLang="zh-CN" sz="2400">
                      <a:latin typeface="Times New Roman" pitchFamily="18" charset="0"/>
                      <a:ea typeface="黑体" pitchFamily="49" charset="-122"/>
                    </a:rPr>
                    <a:t> =   </a:t>
                  </a:r>
                </a:p>
              </p:txBody>
            </p:sp>
            <p:grpSp>
              <p:nvGrpSpPr>
                <p:cNvPr id="5" name="Group 6"/>
                <p:cNvGrpSpPr/>
                <p:nvPr/>
              </p:nvGrpSpPr>
              <p:grpSpPr>
                <a:xfrm>
                  <a:off x="378" y="-109"/>
                  <a:ext cx="398" cy="740"/>
                  <a:chOff x="-9" y="-109"/>
                  <a:chExt cx="398" cy="740"/>
                </a:xfrm>
              </p:grpSpPr>
              <p:sp>
                <p:nvSpPr>
                  <p:cNvPr id="28685" name="Rectangle 7"/>
                  <p:cNvSpPr>
                    <a:spLocks noChangeArrowheads="1"/>
                  </p:cNvSpPr>
                  <p:nvPr/>
                </p:nvSpPr>
                <p:spPr bwMode="auto">
                  <a:xfrm>
                    <a:off x="-9" y="-109"/>
                    <a:ext cx="398" cy="74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</p:spPr>
                <p:txBody>
                  <a:bodyPr>
                    <a:spAutoFit/>
                  </a:bodyPr>
                  <a:lstStyle/>
                  <a:p>
                    <a:pPr algn="ctr"/>
                    <a:r>
                      <a:rPr lang="en-US" altLang="zh-CN" sz="2400" i="1">
                        <a:latin typeface="Times New Roman" pitchFamily="18" charset="0"/>
                        <a:ea typeface="黑体" pitchFamily="49" charset="-122"/>
                      </a:rPr>
                      <a:t>W</a:t>
                    </a:r>
                  </a:p>
                  <a:p>
                    <a:pPr algn="ctr"/>
                    <a:r>
                      <a:rPr lang="en-US" altLang="zh-CN" sz="2400" i="1">
                        <a:latin typeface="Times New Roman" pitchFamily="18" charset="0"/>
                        <a:ea typeface="黑体" pitchFamily="49" charset="-122"/>
                      </a:rPr>
                      <a:t>t</a:t>
                    </a:r>
                  </a:p>
                </p:txBody>
              </p:sp>
              <p:sp>
                <p:nvSpPr>
                  <p:cNvPr id="28686" name="Line 8"/>
                  <p:cNvSpPr>
                    <a:spLocks noChangeShapeType="1"/>
                  </p:cNvSpPr>
                  <p:nvPr/>
                </p:nvSpPr>
                <p:spPr bwMode="auto">
                  <a:xfrm>
                    <a:off x="63" y="279"/>
                    <a:ext cx="272" cy="0"/>
                  </a:xfrm>
                  <a:prstGeom prst="line">
                    <a:avLst/>
                  </a:prstGeom>
                  <a:noFill/>
                  <a:ln w="15875">
                    <a:solidFill>
                      <a:schemeClr val="tx1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</p:grpSp>
      </p:grpSp>
      <p:grpSp>
        <p:nvGrpSpPr>
          <p:cNvPr id="6" name="组合 10"/>
          <p:cNvGrpSpPr/>
          <p:nvPr/>
        </p:nvGrpSpPr>
        <p:grpSpPr>
          <a:xfrm>
            <a:off x="3059832" y="3871102"/>
            <a:ext cx="4502150" cy="818792"/>
            <a:chOff x="4351" y="3919"/>
            <a:chExt cx="7088" cy="1721"/>
          </a:xfrm>
        </p:grpSpPr>
        <p:sp>
          <p:nvSpPr>
            <p:cNvPr id="28688" name="文本框 8"/>
            <p:cNvSpPr txBox="1">
              <a:spLocks noChangeArrowheads="1"/>
            </p:cNvSpPr>
            <p:nvPr/>
          </p:nvSpPr>
          <p:spPr bwMode="auto">
            <a:xfrm>
              <a:off x="4351" y="4373"/>
              <a:ext cx="7088" cy="97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400" b="0">
                  <a:latin typeface="Times New Roman" pitchFamily="18" charset="0"/>
                  <a:ea typeface="黑体" pitchFamily="49" charset="-122"/>
                </a:rPr>
                <a:t>推导式：</a:t>
              </a:r>
            </a:p>
          </p:txBody>
        </p:sp>
        <p:grpSp>
          <p:nvGrpSpPr>
            <p:cNvPr id="7" name="组合 1"/>
            <p:cNvGrpSpPr/>
            <p:nvPr/>
          </p:nvGrpSpPr>
          <p:grpSpPr>
            <a:xfrm>
              <a:off x="6246" y="3919"/>
              <a:ext cx="5180" cy="1721"/>
              <a:chOff x="1467" y="5849"/>
              <a:chExt cx="5180" cy="1725"/>
            </a:xfrm>
          </p:grpSpPr>
          <p:sp>
            <p:nvSpPr>
              <p:cNvPr id="28690" name="Rectangle 3"/>
              <p:cNvSpPr>
                <a:spLocks noChangeArrowheads="1"/>
              </p:cNvSpPr>
              <p:nvPr/>
            </p:nvSpPr>
            <p:spPr bwMode="auto">
              <a:xfrm>
                <a:off x="4377" y="6238"/>
                <a:ext cx="2270" cy="97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20000"/>
                  </a:spcBef>
                </a:pPr>
                <a:r>
                  <a:rPr lang="en-US" altLang="zh-CN" sz="2400" i="1">
                    <a:solidFill>
                      <a:srgbClr val="0D0D0D"/>
                    </a:solidFill>
                    <a:latin typeface="Times New Roman" pitchFamily="18" charset="0"/>
                    <a:ea typeface="黑体" pitchFamily="49" charset="-122"/>
                  </a:rPr>
                  <a:t>P</a:t>
                </a:r>
                <a:r>
                  <a:rPr lang="en-US" altLang="zh-CN" sz="2400">
                    <a:solidFill>
                      <a:srgbClr val="0D0D0D"/>
                    </a:solidFill>
                    <a:latin typeface="Times New Roman" pitchFamily="18" charset="0"/>
                    <a:ea typeface="黑体" pitchFamily="49" charset="-122"/>
                  </a:rPr>
                  <a:t>=</a:t>
                </a:r>
                <a:r>
                  <a:rPr lang="en-US" altLang="zh-CN" sz="2400" i="1">
                    <a:solidFill>
                      <a:srgbClr val="0D0D0D"/>
                    </a:solidFill>
                    <a:latin typeface="Times New Roman" pitchFamily="18" charset="0"/>
                    <a:ea typeface="黑体" pitchFamily="49" charset="-122"/>
                  </a:rPr>
                  <a:t>I </a:t>
                </a:r>
                <a:r>
                  <a:rPr lang="en-US" altLang="zh-CN" sz="2400" baseline="30000">
                    <a:solidFill>
                      <a:srgbClr val="0D0D0D"/>
                    </a:solidFill>
                    <a:latin typeface="Times New Roman" pitchFamily="18" charset="0"/>
                    <a:ea typeface="黑体" pitchFamily="49" charset="-122"/>
                  </a:rPr>
                  <a:t>2</a:t>
                </a:r>
                <a:r>
                  <a:rPr lang="en-US" altLang="zh-CN" sz="2400" i="1">
                    <a:solidFill>
                      <a:srgbClr val="0D0D0D"/>
                    </a:solidFill>
                    <a:latin typeface="Times New Roman" pitchFamily="18" charset="0"/>
                    <a:ea typeface="黑体" pitchFamily="49" charset="-122"/>
                  </a:rPr>
                  <a:t>R</a:t>
                </a:r>
              </a:p>
            </p:txBody>
          </p:sp>
          <p:grpSp>
            <p:nvGrpSpPr>
              <p:cNvPr id="8" name="组合 7"/>
              <p:cNvGrpSpPr/>
              <p:nvPr/>
            </p:nvGrpSpPr>
            <p:grpSpPr>
              <a:xfrm>
                <a:off x="1467" y="5849"/>
                <a:ext cx="3515" cy="1725"/>
                <a:chOff x="3579" y="5439"/>
                <a:chExt cx="3515" cy="1727"/>
              </a:xfrm>
            </p:grpSpPr>
            <p:sp>
              <p:nvSpPr>
                <p:cNvPr id="28692" name="文本框 1"/>
                <p:cNvSpPr txBox="1">
                  <a:spLocks noChangeArrowheads="1"/>
                </p:cNvSpPr>
                <p:nvPr/>
              </p:nvSpPr>
              <p:spPr bwMode="auto">
                <a:xfrm>
                  <a:off x="3579" y="5884"/>
                  <a:ext cx="3515" cy="976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r>
                    <a:rPr lang="en-US" altLang="zh-CN" sz="2400" i="1">
                      <a:solidFill>
                        <a:srgbClr val="0D0D0D"/>
                      </a:solidFill>
                      <a:latin typeface="Times New Roman" pitchFamily="18" charset="0"/>
                      <a:ea typeface="黑体" pitchFamily="49" charset="-122"/>
                    </a:rPr>
                    <a:t>P  =UI=          =</a:t>
                  </a:r>
                </a:p>
              </p:txBody>
            </p:sp>
            <p:sp>
              <p:nvSpPr>
                <p:cNvPr id="28693" name="文本框 3"/>
                <p:cNvSpPr txBox="1">
                  <a:spLocks noChangeArrowheads="1"/>
                </p:cNvSpPr>
                <p:nvPr/>
              </p:nvSpPr>
              <p:spPr bwMode="auto">
                <a:xfrm>
                  <a:off x="5568" y="5439"/>
                  <a:ext cx="803" cy="976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400" i="1">
                      <a:solidFill>
                        <a:srgbClr val="0D0D0D"/>
                      </a:solidFill>
                      <a:latin typeface="Times New Roman" pitchFamily="18" charset="0"/>
                      <a:ea typeface="黑体" pitchFamily="49" charset="-122"/>
                    </a:rPr>
                    <a:t>U</a:t>
                  </a:r>
                  <a:r>
                    <a:rPr lang="en-US" altLang="zh-CN" sz="2400" i="1" baseline="30000">
                      <a:solidFill>
                        <a:srgbClr val="0D0D0D"/>
                      </a:solidFill>
                      <a:latin typeface="Times New Roman" pitchFamily="18" charset="0"/>
                      <a:ea typeface="黑体" pitchFamily="49" charset="-122"/>
                    </a:rPr>
                    <a:t>2</a:t>
                  </a:r>
                </a:p>
              </p:txBody>
            </p:sp>
            <p:sp>
              <p:nvSpPr>
                <p:cNvPr id="28694" name="文本框 4"/>
                <p:cNvSpPr txBox="1">
                  <a:spLocks noChangeArrowheads="1"/>
                </p:cNvSpPr>
                <p:nvPr/>
              </p:nvSpPr>
              <p:spPr bwMode="auto">
                <a:xfrm>
                  <a:off x="5572" y="6190"/>
                  <a:ext cx="428" cy="976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r>
                    <a:rPr lang="en-US" altLang="zh-CN" sz="2400" i="1">
                      <a:solidFill>
                        <a:srgbClr val="0D0D0D"/>
                      </a:solidFill>
                      <a:latin typeface="Times New Roman" pitchFamily="18" charset="0"/>
                      <a:ea typeface="黑体" pitchFamily="49" charset="-122"/>
                    </a:rPr>
                    <a:t>R</a:t>
                  </a:r>
                </a:p>
              </p:txBody>
            </p:sp>
            <p:cxnSp>
              <p:nvCxnSpPr>
                <p:cNvPr id="13" name="直接连接符 12"/>
                <p:cNvCxnSpPr/>
                <p:nvPr/>
              </p:nvCxnSpPr>
              <p:spPr>
                <a:xfrm flipH="1">
                  <a:off x="5475" y="6245"/>
                  <a:ext cx="860" cy="0"/>
                </a:xfrm>
                <a:prstGeom prst="line">
                  <a:avLst/>
                </a:prstGeom>
                <a:ln w="1905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16" name="左大括号 15"/>
          <p:cNvSpPr/>
          <p:nvPr/>
        </p:nvSpPr>
        <p:spPr>
          <a:xfrm>
            <a:off x="2195736" y="1128025"/>
            <a:ext cx="648072" cy="3464939"/>
          </a:xfrm>
          <a:prstGeom prst="leftBrace">
            <a:avLst/>
          </a:prstGeom>
          <a:ln w="127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b="0" noProof="1">
              <a:latin typeface="Times New Roman" pitchFamily="18" charset="0"/>
              <a:ea typeface="黑体" pitchFamily="2" charset="-122"/>
            </a:endParaRPr>
          </a:p>
        </p:txBody>
      </p:sp>
      <p:sp>
        <p:nvSpPr>
          <p:cNvPr id="30" name="Shape 108"/>
          <p:cNvSpPr/>
          <p:nvPr/>
        </p:nvSpPr>
        <p:spPr>
          <a:xfrm>
            <a:off x="99926" y="100953"/>
            <a:ext cx="546343" cy="56069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charset="-122"/>
                <a:ea typeface="微软雅黑"/>
                <a:cs typeface="微软雅黑" panose="020B0503020204020204" charset="-122"/>
                <a:sym typeface="微软雅黑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charset="-122"/>
              <a:ea typeface="微软雅黑"/>
              <a:sym typeface="微软雅黑" charset="-122"/>
            </a:endParaRPr>
          </a:p>
        </p:txBody>
      </p:sp>
      <p:sp>
        <p:nvSpPr>
          <p:cNvPr id="31" name="Shape 112"/>
          <p:cNvSpPr/>
          <p:nvPr/>
        </p:nvSpPr>
        <p:spPr>
          <a:xfrm>
            <a:off x="116878" y="137843"/>
            <a:ext cx="591267" cy="52451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charset="-122"/>
                <a:ea typeface="微软雅黑"/>
                <a:cs typeface="微软雅黑" panose="020B0503020204020204" charset="-122"/>
                <a:sym typeface="微软雅黑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2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charset="-122"/>
              </a:rPr>
              <a:t>3</a:t>
            </a:r>
            <a:endParaRPr kumimoji="0" sz="2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charset="-122"/>
            </a:endParaRPr>
          </a:p>
        </p:txBody>
      </p:sp>
      <p:sp>
        <p:nvSpPr>
          <p:cNvPr id="32" name="文本框 1"/>
          <p:cNvSpPr txBox="1"/>
          <p:nvPr/>
        </p:nvSpPr>
        <p:spPr>
          <a:xfrm>
            <a:off x="867205" y="155952"/>
            <a:ext cx="1118253" cy="40109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charset="-122"/>
                <a:ea typeface="微软雅黑"/>
                <a:cs typeface="Arial"/>
                <a:sym typeface="Arial"/>
              </a:rPr>
              <a:t>课堂小结</a:t>
            </a:r>
            <a:endParaRPr kumimoji="0" lang="zh-CN" altLang="en-US" sz="20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charset="-122"/>
              <a:ea typeface="微软雅黑"/>
              <a:cs typeface="Arial"/>
              <a:sym typeface="Arial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819243" y="571850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4184772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395536" y="1200212"/>
            <a:ext cx="8280400" cy="290026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600">
                <a:latin typeface="Times New Roman" pitchFamily="18" charset="0"/>
              </a:rPr>
              <a:t> </a:t>
            </a:r>
            <a:r>
              <a:rPr lang="zh-CN" altLang="en-US" sz="2600" smtClean="0">
                <a:latin typeface="Times New Roman" pitchFamily="18" charset="0"/>
              </a:rPr>
              <a:t>1．下</a:t>
            </a:r>
            <a:r>
              <a:rPr lang="zh-CN" altLang="en-US" sz="2600">
                <a:latin typeface="Times New Roman" pitchFamily="18" charset="0"/>
              </a:rPr>
              <a:t>列关于电功率的说法中，正确的是（  </a:t>
            </a:r>
            <a:r>
              <a:rPr lang="zh-CN" altLang="en-US" sz="2600" smtClean="0">
                <a:latin typeface="Times New Roman" pitchFamily="18" charset="0"/>
              </a:rPr>
              <a:t>　 </a:t>
            </a:r>
            <a:r>
              <a:rPr lang="zh-CN" altLang="en-US" sz="2600">
                <a:latin typeface="Times New Roman" pitchFamily="18" charset="0"/>
              </a:rPr>
              <a:t>）</a:t>
            </a:r>
          </a:p>
          <a:p>
            <a:pPr eaLnBrk="0" hangingPunct="0">
              <a:spcBef>
                <a:spcPct val="50000"/>
              </a:spcBef>
            </a:pPr>
            <a:r>
              <a:rPr lang="zh-CN" altLang="en-US" sz="2600">
                <a:latin typeface="Times New Roman" pitchFamily="18" charset="0"/>
              </a:rPr>
              <a:t>    A</a:t>
            </a:r>
            <a:r>
              <a:rPr lang="en-US" altLang="zh-CN" sz="2600">
                <a:latin typeface="Times New Roman" pitchFamily="18" charset="0"/>
              </a:rPr>
              <a:t>.</a:t>
            </a:r>
            <a:r>
              <a:rPr lang="zh-CN" altLang="en-US" sz="2600">
                <a:latin typeface="Times New Roman" pitchFamily="18" charset="0"/>
              </a:rPr>
              <a:t>电功率是表示电流做功多少的物理量；</a:t>
            </a:r>
          </a:p>
          <a:p>
            <a:pPr eaLnBrk="0" hangingPunct="0">
              <a:spcBef>
                <a:spcPct val="50000"/>
              </a:spcBef>
            </a:pPr>
            <a:r>
              <a:rPr lang="zh-CN" altLang="en-US" sz="2600">
                <a:latin typeface="Times New Roman" pitchFamily="18" charset="0"/>
              </a:rPr>
              <a:t>    B</a:t>
            </a:r>
            <a:r>
              <a:rPr lang="en-US" altLang="zh-CN" sz="2600">
                <a:latin typeface="Times New Roman" pitchFamily="18" charset="0"/>
              </a:rPr>
              <a:t>.</a:t>
            </a:r>
            <a:r>
              <a:rPr lang="zh-CN" altLang="en-US" sz="2600">
                <a:latin typeface="Times New Roman" pitchFamily="18" charset="0"/>
              </a:rPr>
              <a:t>电功率是表示电流做功快慢的物理量；</a:t>
            </a:r>
          </a:p>
          <a:p>
            <a:pPr eaLnBrk="0" hangingPunct="0">
              <a:spcBef>
                <a:spcPct val="50000"/>
              </a:spcBef>
            </a:pPr>
            <a:r>
              <a:rPr lang="zh-CN" altLang="en-US" sz="2600">
                <a:latin typeface="Times New Roman" pitchFamily="18" charset="0"/>
              </a:rPr>
              <a:t>    C</a:t>
            </a:r>
            <a:r>
              <a:rPr lang="en-US" altLang="zh-CN" sz="2600">
                <a:latin typeface="Times New Roman" pitchFamily="18" charset="0"/>
              </a:rPr>
              <a:t>.</a:t>
            </a:r>
            <a:r>
              <a:rPr lang="zh-CN" altLang="en-US" sz="2600">
                <a:latin typeface="Times New Roman" pitchFamily="18" charset="0"/>
              </a:rPr>
              <a:t>电功率大的用电器消耗电能一定多；</a:t>
            </a:r>
          </a:p>
          <a:p>
            <a:pPr eaLnBrk="0" hangingPunct="0">
              <a:spcBef>
                <a:spcPct val="50000"/>
              </a:spcBef>
            </a:pPr>
            <a:r>
              <a:rPr lang="zh-CN" altLang="en-US" sz="2600">
                <a:latin typeface="Times New Roman" pitchFamily="18" charset="0"/>
              </a:rPr>
              <a:t>    D</a:t>
            </a:r>
            <a:r>
              <a:rPr lang="en-US" altLang="zh-CN" sz="2600">
                <a:latin typeface="Times New Roman" pitchFamily="18" charset="0"/>
              </a:rPr>
              <a:t>.</a:t>
            </a:r>
            <a:r>
              <a:rPr lang="zh-CN" altLang="en-US" sz="2600">
                <a:latin typeface="Times New Roman" pitchFamily="18" charset="0"/>
              </a:rPr>
              <a:t>电功率大的用电器工作时间一定短；</a:t>
            </a:r>
          </a:p>
        </p:txBody>
      </p:sp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6732241" y="1128025"/>
            <a:ext cx="395287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800" b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B</a:t>
            </a:r>
          </a:p>
        </p:txBody>
      </p:sp>
      <p:sp>
        <p:nvSpPr>
          <p:cNvPr id="5" name="Shape 108"/>
          <p:cNvSpPr/>
          <p:nvPr/>
        </p:nvSpPr>
        <p:spPr>
          <a:xfrm>
            <a:off x="99926" y="100953"/>
            <a:ext cx="546343" cy="56069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charset="-122"/>
                <a:ea typeface="微软雅黑"/>
                <a:cs typeface="微软雅黑" panose="020B0503020204020204" charset="-122"/>
                <a:sym typeface="微软雅黑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charset="-122"/>
              <a:ea typeface="微软雅黑"/>
              <a:sym typeface="微软雅黑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89377" y="137844"/>
            <a:ext cx="576140" cy="524514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charset="-122"/>
                <a:ea typeface="微软雅黑"/>
                <a:cs typeface="微软雅黑" panose="020B0503020204020204" charset="-122"/>
                <a:sym typeface="微软雅黑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2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charset="-122"/>
              </a:rPr>
              <a:t>4</a:t>
            </a:r>
            <a:endParaRPr kumimoji="0" sz="2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charset="-122"/>
            </a:endParaRPr>
          </a:p>
        </p:txBody>
      </p:sp>
      <p:sp>
        <p:nvSpPr>
          <p:cNvPr id="7" name="文本框 1"/>
          <p:cNvSpPr txBox="1"/>
          <p:nvPr/>
        </p:nvSpPr>
        <p:spPr>
          <a:xfrm>
            <a:off x="867205" y="155952"/>
            <a:ext cx="1118253" cy="40109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charset="-122"/>
                <a:ea typeface="微软雅黑"/>
                <a:cs typeface="Arial"/>
                <a:sym typeface="Arial"/>
              </a:rPr>
              <a:t>课堂</a:t>
            </a:r>
            <a:r>
              <a:rPr lang="zh-CN" altLang="en-US" sz="2000" b="1" smtClean="0">
                <a:solidFill>
                  <a:srgbClr val="000000"/>
                </a:solidFill>
                <a:latin typeface="微软雅黑" charset="-122"/>
                <a:ea typeface="微软雅黑"/>
              </a:rPr>
              <a:t>练习</a:t>
            </a:r>
            <a:endParaRPr kumimoji="0" lang="zh-CN" altLang="en-US" sz="20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charset="-122"/>
              <a:ea typeface="微软雅黑"/>
              <a:cs typeface="Arial"/>
              <a:sym typeface="Arial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819243" y="571850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63426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26627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8"/>
          <p:cNvSpPr txBox="1">
            <a:spLocks noChangeArrowheads="1"/>
          </p:cNvSpPr>
          <p:nvPr/>
        </p:nvSpPr>
        <p:spPr bwMode="auto">
          <a:xfrm>
            <a:off x="611560" y="839281"/>
            <a:ext cx="8064896" cy="2031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None/>
            </a:pPr>
            <a:r>
              <a:rPr lang="en-US" altLang="zh-CN" sz="2800" smtClean="0">
                <a:latin typeface="+mn-ea"/>
              </a:rPr>
              <a:t>2.</a:t>
            </a:r>
            <a:r>
              <a:rPr lang="zh-CN" altLang="en-US" sz="2800" smtClean="0">
                <a:latin typeface="+mn-ea"/>
              </a:rPr>
              <a:t>一</a:t>
            </a:r>
            <a:r>
              <a:rPr lang="zh-CN" altLang="en-US" sz="2800">
                <a:latin typeface="+mn-ea"/>
              </a:rPr>
              <a:t>台家用彩色电视机正常工作时的电功率最接近于（   ）</a:t>
            </a:r>
          </a:p>
          <a:p>
            <a:pPr>
              <a:lnSpc>
                <a:spcPct val="150000"/>
              </a:lnSpc>
              <a:buFont typeface="Arial" pitchFamily="34" charset="0"/>
              <a:buNone/>
            </a:pPr>
            <a:r>
              <a:rPr lang="en-US" altLang="zh-CN" sz="2800">
                <a:latin typeface="+mn-ea"/>
              </a:rPr>
              <a:t>A</a:t>
            </a:r>
            <a:r>
              <a:rPr lang="zh-CN" altLang="en-US" sz="2800">
                <a:latin typeface="+mn-ea"/>
              </a:rPr>
              <a:t>、 </a:t>
            </a:r>
            <a:r>
              <a:rPr lang="en-US" altLang="zh-CN" sz="2800">
                <a:latin typeface="+mn-ea"/>
              </a:rPr>
              <a:t>1</a:t>
            </a:r>
            <a:r>
              <a:rPr lang="zh-CN" altLang="en-US" sz="2800">
                <a:latin typeface="+mn-ea"/>
              </a:rPr>
              <a:t>瓦    </a:t>
            </a:r>
            <a:r>
              <a:rPr lang="en-US" altLang="zh-CN" sz="2800">
                <a:latin typeface="+mn-ea"/>
              </a:rPr>
              <a:t>B</a:t>
            </a:r>
            <a:r>
              <a:rPr lang="zh-CN" altLang="en-US" sz="2800">
                <a:latin typeface="+mn-ea"/>
              </a:rPr>
              <a:t>、</a:t>
            </a:r>
            <a:r>
              <a:rPr lang="en-US" altLang="zh-CN" sz="2800">
                <a:latin typeface="+mn-ea"/>
              </a:rPr>
              <a:t>10</a:t>
            </a:r>
            <a:r>
              <a:rPr lang="zh-CN" altLang="en-US" sz="2800">
                <a:latin typeface="+mn-ea"/>
              </a:rPr>
              <a:t>瓦   </a:t>
            </a:r>
            <a:r>
              <a:rPr lang="en-US" altLang="zh-CN" sz="2800">
                <a:latin typeface="+mn-ea"/>
              </a:rPr>
              <a:t>C</a:t>
            </a:r>
            <a:r>
              <a:rPr lang="zh-CN" altLang="en-US" sz="2800">
                <a:latin typeface="+mn-ea"/>
              </a:rPr>
              <a:t>、</a:t>
            </a:r>
            <a:r>
              <a:rPr lang="en-US" altLang="zh-CN" sz="2800">
                <a:latin typeface="+mn-ea"/>
              </a:rPr>
              <a:t>100</a:t>
            </a:r>
            <a:r>
              <a:rPr lang="zh-CN" altLang="en-US" sz="2800">
                <a:latin typeface="+mn-ea"/>
              </a:rPr>
              <a:t>瓦  </a:t>
            </a:r>
            <a:r>
              <a:rPr lang="en-US" altLang="zh-CN" sz="2800">
                <a:latin typeface="+mn-ea"/>
              </a:rPr>
              <a:t>D</a:t>
            </a:r>
            <a:r>
              <a:rPr lang="zh-CN" altLang="en-US" sz="2800">
                <a:latin typeface="+mn-ea"/>
              </a:rPr>
              <a:t>、</a:t>
            </a:r>
            <a:r>
              <a:rPr lang="en-US" altLang="zh-CN" sz="2800">
                <a:latin typeface="+mn-ea"/>
              </a:rPr>
              <a:t>1000</a:t>
            </a:r>
            <a:r>
              <a:rPr lang="zh-CN" altLang="en-US" sz="2800">
                <a:latin typeface="+mn-ea"/>
              </a:rPr>
              <a:t>瓦</a:t>
            </a: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1475657" y="1561143"/>
            <a:ext cx="395287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smtClean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Ｃ</a:t>
            </a:r>
            <a:endParaRPr lang="en-US" altLang="zh-CN" sz="2800" b="0">
              <a:solidFill>
                <a:srgbClr val="FF0000"/>
              </a:solidFill>
              <a:latin typeface="Times New Roman" pitchFamily="18" charset="0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5907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08"/>
          <p:cNvSpPr/>
          <p:nvPr/>
        </p:nvSpPr>
        <p:spPr>
          <a:xfrm>
            <a:off x="271805" y="87169"/>
            <a:ext cx="608220" cy="512453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charset="-122"/>
                <a:ea typeface="微软雅黑"/>
                <a:cs typeface="微软雅黑" panose="020B0503020204020204" charset="-122"/>
                <a:sym typeface="微软雅黑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charset="-122"/>
              <a:ea typeface="微软雅黑"/>
              <a:sym typeface="微软雅黑" charset="-122"/>
            </a:endParaRPr>
          </a:p>
        </p:txBody>
      </p:sp>
      <p:sp>
        <p:nvSpPr>
          <p:cNvPr id="3" name="Shape 112"/>
          <p:cNvSpPr/>
          <p:nvPr/>
        </p:nvSpPr>
        <p:spPr>
          <a:xfrm>
            <a:off x="174115" y="87032"/>
            <a:ext cx="809896" cy="52451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charset="-122"/>
                <a:ea typeface="微软雅黑"/>
                <a:cs typeface="微软雅黑" panose="020B0503020204020204" charset="-122"/>
                <a:sym typeface="微软雅黑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2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charset="-122"/>
              </a:rPr>
              <a:t>1</a:t>
            </a:r>
            <a:endParaRPr kumimoji="0" sz="2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charset="-122"/>
            </a:endParaRPr>
          </a:p>
        </p:txBody>
      </p:sp>
      <p:sp>
        <p:nvSpPr>
          <p:cNvPr id="4" name="文本框 1"/>
          <p:cNvSpPr txBox="1"/>
          <p:nvPr/>
        </p:nvSpPr>
        <p:spPr>
          <a:xfrm>
            <a:off x="1149088" y="128384"/>
            <a:ext cx="1118253" cy="40109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charset="-122"/>
                <a:ea typeface="微软雅黑"/>
                <a:cs typeface="Arial"/>
                <a:sym typeface="Arial"/>
              </a:rPr>
              <a:t>课堂导入</a:t>
            </a:r>
            <a:endParaRPr kumimoji="0" lang="zh-CN" altLang="en-US" sz="20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charset="-122"/>
              <a:ea typeface="微软雅黑"/>
              <a:cs typeface="Arial"/>
              <a:sym typeface="Arial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018621" y="537389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6" name="Picture 4" descr="https://timgsa.baidu.com/timg?image&amp;quality=80&amp;size=b9999_10000&amp;sec=1594351887072&amp;di=73b987b15ae916575c93903e5b3e16b9&amp;imgtype=0&amp;src=http%3A%2F%2Fcbu01.alicdn.com%2Fimg%2Fibank%2F2016%2F458%2F816%2F2750618854_277066804.jpg"/>
          <p:cNvPicPr>
            <a:picLocks noChangeAspect="1" noChangeArrowheads="1"/>
          </p:cNvPicPr>
          <p:nvPr/>
        </p:nvPicPr>
        <p:blipFill>
          <a:blip r:embed="rId2"/>
          <a:srcRect l="22727" r="15909"/>
          <a:stretch>
            <a:fillRect/>
          </a:stretch>
        </p:blipFill>
        <p:spPr bwMode="auto">
          <a:xfrm>
            <a:off x="5292080" y="767094"/>
            <a:ext cx="1656184" cy="270564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Picture 2" descr="https://timgsa.baidu.com/timg?image&amp;quality=80&amp;size=b9999_10000&amp;sec=1594351827741&amp;di=7a962597d27de3a73a65d660d1371c6c&amp;imgtype=0&amp;src=http%3A%2F%2Fm.360buyimg.com%2Fn12%2Fjfs%2Ft2254%2F51%2F2598850791%2F123078%2Ff62e1a14%2F570f31feN2813a7c0.jpg%2521q70.jpg"/>
          <p:cNvPicPr>
            <a:picLocks noChangeAspect="1" noChangeArrowheads="1"/>
          </p:cNvPicPr>
          <p:nvPr/>
        </p:nvPicPr>
        <p:blipFill>
          <a:blip r:embed="rId3"/>
          <a:srcRect l="17073" r="19512"/>
          <a:stretch>
            <a:fillRect/>
          </a:stretch>
        </p:blipFill>
        <p:spPr bwMode="auto">
          <a:xfrm>
            <a:off x="1403648" y="767094"/>
            <a:ext cx="1728192" cy="27319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9" name="矩形 8"/>
          <p:cNvSpPr/>
          <p:nvPr/>
        </p:nvSpPr>
        <p:spPr>
          <a:xfrm>
            <a:off x="611560" y="3654544"/>
            <a:ext cx="7992888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60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相同的时间内，电风扇和空调消耗的电能哪个多？哪个做功快？怎么比较做功的快慢呢？</a:t>
            </a:r>
            <a:endParaRPr lang="zh-CN" altLang="en-US" sz="260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23690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467544" y="839281"/>
            <a:ext cx="8352928" cy="2031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None/>
            </a:pPr>
            <a:r>
              <a:rPr lang="en-US" altLang="zh-CN" sz="2800" smtClean="0">
                <a:latin typeface="+mn-ea"/>
              </a:rPr>
              <a:t>3.</a:t>
            </a:r>
            <a:r>
              <a:rPr lang="zh-CN" altLang="en-US" sz="2800" smtClean="0">
                <a:latin typeface="+mn-ea"/>
              </a:rPr>
              <a:t>下</a:t>
            </a:r>
            <a:r>
              <a:rPr lang="zh-CN" altLang="en-US" sz="2800">
                <a:latin typeface="+mn-ea"/>
              </a:rPr>
              <a:t>列家用电器中有一个正常工作时电功率约为</a:t>
            </a:r>
            <a:r>
              <a:rPr lang="en-US" altLang="zh-CN" sz="2800">
                <a:latin typeface="+mn-ea"/>
              </a:rPr>
              <a:t>800W</a:t>
            </a:r>
            <a:r>
              <a:rPr lang="zh-CN" altLang="en-US" sz="2800">
                <a:latin typeface="+mn-ea"/>
              </a:rPr>
              <a:t>，则这个电器最有可能的是 </a:t>
            </a:r>
            <a:r>
              <a:rPr lang="zh-CN" altLang="en-US" sz="2800" smtClean="0">
                <a:latin typeface="+mn-ea"/>
              </a:rPr>
              <a:t> </a:t>
            </a:r>
            <a:r>
              <a:rPr lang="en-US" altLang="zh-CN" sz="2800">
                <a:latin typeface="+mn-ea"/>
              </a:rPr>
              <a:t>(    )</a:t>
            </a:r>
            <a:r>
              <a:rPr lang="zh-CN" altLang="en-US" sz="2800">
                <a:latin typeface="+mn-ea"/>
              </a:rPr>
              <a:t>　                                                        </a:t>
            </a:r>
            <a:r>
              <a:rPr lang="en-US" altLang="zh-CN" sz="2800">
                <a:latin typeface="+mn-ea"/>
              </a:rPr>
              <a:t>A</a:t>
            </a:r>
            <a:r>
              <a:rPr lang="zh-CN" altLang="en-US" sz="2800">
                <a:latin typeface="+mn-ea"/>
              </a:rPr>
              <a:t>　电风扇　</a:t>
            </a:r>
            <a:r>
              <a:rPr lang="en-US" altLang="zh-CN" sz="2800">
                <a:latin typeface="+mn-ea"/>
              </a:rPr>
              <a:t>B</a:t>
            </a:r>
            <a:r>
              <a:rPr lang="zh-CN" altLang="en-US" sz="2800">
                <a:latin typeface="+mn-ea"/>
              </a:rPr>
              <a:t>　电视机　</a:t>
            </a:r>
            <a:r>
              <a:rPr lang="en-US" altLang="zh-CN" sz="2800">
                <a:latin typeface="+mn-ea"/>
              </a:rPr>
              <a:t>C</a:t>
            </a:r>
            <a:r>
              <a:rPr lang="zh-CN" altLang="en-US" sz="2800">
                <a:latin typeface="+mn-ea"/>
              </a:rPr>
              <a:t>　电饭煲　</a:t>
            </a:r>
            <a:r>
              <a:rPr lang="en-US" altLang="zh-CN" sz="2800">
                <a:latin typeface="+mn-ea"/>
              </a:rPr>
              <a:t>D</a:t>
            </a:r>
            <a:r>
              <a:rPr lang="zh-CN" altLang="en-US" sz="2800">
                <a:latin typeface="+mn-ea"/>
              </a:rPr>
              <a:t>　电烙</a:t>
            </a:r>
            <a:r>
              <a:rPr lang="zh-CN" altLang="en-US" sz="2800" smtClean="0">
                <a:latin typeface="+mn-ea"/>
              </a:rPr>
              <a:t>铁</a:t>
            </a:r>
            <a:endParaRPr lang="zh-CN" altLang="en-US" sz="2800">
              <a:latin typeface="+mn-ea"/>
            </a:endParaRPr>
          </a:p>
        </p:txBody>
      </p:sp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6228185" y="1561143"/>
            <a:ext cx="360363" cy="5245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宋体" pitchFamily="2" charset="-122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37128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50" name="Text Box 6"/>
          <p:cNvSpPr txBox="1">
            <a:spLocks noChangeArrowheads="1"/>
          </p:cNvSpPr>
          <p:nvPr/>
        </p:nvSpPr>
        <p:spPr bwMode="auto">
          <a:xfrm>
            <a:off x="467544" y="694908"/>
            <a:ext cx="8352928" cy="268428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None/>
            </a:pPr>
            <a:r>
              <a:rPr lang="en-US" altLang="zh-CN" sz="2800" smtClean="0">
                <a:latin typeface="+mn-ea"/>
              </a:rPr>
              <a:t>4.</a:t>
            </a:r>
            <a:r>
              <a:rPr lang="zh-CN" altLang="en-US" sz="2800" smtClean="0">
                <a:latin typeface="+mn-ea"/>
              </a:rPr>
              <a:t>一</a:t>
            </a:r>
            <a:r>
              <a:rPr lang="zh-CN" altLang="en-US" sz="2800">
                <a:latin typeface="+mn-ea"/>
              </a:rPr>
              <a:t>只标有“</a:t>
            </a:r>
            <a:r>
              <a:rPr lang="en-US" altLang="zh-CN" sz="2800">
                <a:latin typeface="+mn-ea"/>
              </a:rPr>
              <a:t>6V 9W”</a:t>
            </a:r>
            <a:r>
              <a:rPr lang="zh-CN" altLang="en-US" sz="2800">
                <a:latin typeface="+mn-ea"/>
              </a:rPr>
              <a:t>的灯泡接在某电源上，测得流过灯得电流为</a:t>
            </a:r>
            <a:r>
              <a:rPr lang="en-US" altLang="zh-CN" sz="2800">
                <a:latin typeface="+mn-ea"/>
              </a:rPr>
              <a:t>1</a:t>
            </a:r>
            <a:r>
              <a:rPr lang="zh-CN" altLang="en-US" sz="2800">
                <a:latin typeface="+mn-ea"/>
              </a:rPr>
              <a:t>安，则此时灯得功率为（    ）</a:t>
            </a:r>
          </a:p>
          <a:p>
            <a:pPr>
              <a:lnSpc>
                <a:spcPct val="150000"/>
              </a:lnSpc>
              <a:buFont typeface="Arial" pitchFamily="34" charset="0"/>
              <a:buNone/>
            </a:pPr>
            <a:r>
              <a:rPr lang="en-US" altLang="zh-CN" sz="2800">
                <a:latin typeface="+mn-ea"/>
              </a:rPr>
              <a:t>A</a:t>
            </a:r>
            <a:r>
              <a:rPr lang="zh-CN" altLang="en-US" sz="2800">
                <a:latin typeface="+mn-ea"/>
              </a:rPr>
              <a:t>、小于</a:t>
            </a:r>
            <a:r>
              <a:rPr lang="en-US" altLang="zh-CN" sz="2800">
                <a:latin typeface="+mn-ea"/>
              </a:rPr>
              <a:t>9</a:t>
            </a:r>
            <a:r>
              <a:rPr lang="zh-CN" altLang="en-US" sz="2800">
                <a:latin typeface="+mn-ea"/>
              </a:rPr>
              <a:t>瓦        </a:t>
            </a:r>
            <a:r>
              <a:rPr lang="en-US" altLang="zh-CN" sz="2800">
                <a:latin typeface="+mn-ea"/>
              </a:rPr>
              <a:t>B</a:t>
            </a:r>
            <a:r>
              <a:rPr lang="zh-CN" altLang="en-US" sz="2800">
                <a:latin typeface="+mn-ea"/>
              </a:rPr>
              <a:t>、等于</a:t>
            </a:r>
            <a:r>
              <a:rPr lang="en-US" altLang="zh-CN" sz="2800">
                <a:latin typeface="+mn-ea"/>
              </a:rPr>
              <a:t>9</a:t>
            </a:r>
            <a:r>
              <a:rPr lang="zh-CN" altLang="en-US" sz="2800">
                <a:latin typeface="+mn-ea"/>
              </a:rPr>
              <a:t>瓦</a:t>
            </a:r>
          </a:p>
          <a:p>
            <a:pPr>
              <a:lnSpc>
                <a:spcPct val="150000"/>
              </a:lnSpc>
              <a:buFont typeface="Arial" pitchFamily="34" charset="0"/>
              <a:buNone/>
            </a:pPr>
            <a:r>
              <a:rPr lang="en-US" altLang="zh-CN" sz="2800">
                <a:latin typeface="+mn-ea"/>
              </a:rPr>
              <a:t>C</a:t>
            </a:r>
            <a:r>
              <a:rPr lang="zh-CN" altLang="en-US" sz="2800">
                <a:latin typeface="+mn-ea"/>
              </a:rPr>
              <a:t>、大于</a:t>
            </a:r>
            <a:r>
              <a:rPr lang="en-US" altLang="zh-CN" sz="2800">
                <a:latin typeface="+mn-ea"/>
              </a:rPr>
              <a:t>9</a:t>
            </a:r>
            <a:r>
              <a:rPr lang="zh-CN" altLang="en-US" sz="2800">
                <a:latin typeface="+mn-ea"/>
              </a:rPr>
              <a:t>瓦        </a:t>
            </a:r>
            <a:r>
              <a:rPr lang="en-US" altLang="zh-CN" sz="2800">
                <a:latin typeface="+mn-ea"/>
              </a:rPr>
              <a:t>D</a:t>
            </a:r>
            <a:r>
              <a:rPr lang="zh-CN" altLang="en-US" sz="2800">
                <a:latin typeface="+mn-ea"/>
              </a:rPr>
              <a:t>、无法确定</a:t>
            </a:r>
          </a:p>
        </p:txBody>
      </p:sp>
      <p:sp>
        <p:nvSpPr>
          <p:cNvPr id="82951" name="Text Box 7"/>
          <p:cNvSpPr txBox="1">
            <a:spLocks noChangeArrowheads="1"/>
          </p:cNvSpPr>
          <p:nvPr/>
        </p:nvSpPr>
        <p:spPr bwMode="auto">
          <a:xfrm>
            <a:off x="6948264" y="1354530"/>
            <a:ext cx="647700" cy="73866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+mn-ea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345254294"/>
      </p:ext>
    </p:extLst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5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622721"/>
            <a:ext cx="8136904" cy="39801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smtClean="0"/>
              <a:t>5</a:t>
            </a:r>
            <a:r>
              <a:rPr lang="zh-CN" altLang="zh-CN" sz="2400" smtClean="0"/>
              <a:t>．（</a:t>
            </a:r>
            <a:r>
              <a:rPr lang="en-US" altLang="zh-CN" sz="2400" smtClean="0"/>
              <a:t>2020</a:t>
            </a:r>
            <a:r>
              <a:rPr lang="zh-CN" altLang="zh-CN" sz="2400" smtClean="0"/>
              <a:t>•眉山）两个定值电阻，甲标有“</a:t>
            </a:r>
            <a:r>
              <a:rPr lang="en-US" altLang="zh-CN" sz="2400" smtClean="0"/>
              <a:t>10Ω 1A</a:t>
            </a:r>
            <a:r>
              <a:rPr lang="zh-CN" altLang="zh-CN" sz="2400" smtClean="0"/>
              <a:t>”，乙标有“</a:t>
            </a:r>
            <a:r>
              <a:rPr lang="en-US" altLang="zh-CN" sz="2400" smtClean="0"/>
              <a:t>15Ω 0.6A</a:t>
            </a:r>
            <a:r>
              <a:rPr lang="zh-CN" altLang="zh-CN" sz="2400" smtClean="0"/>
              <a:t>”，现把它们连入由一个开关和电源组成的电路，以下说法正确的是（　　）</a:t>
            </a:r>
          </a:p>
          <a:p>
            <a:pPr>
              <a:lnSpc>
                <a:spcPct val="150000"/>
              </a:lnSpc>
            </a:pPr>
            <a:r>
              <a:rPr lang="en-US" altLang="zh-CN" sz="2400" smtClean="0"/>
              <a:t>A</a:t>
            </a:r>
            <a:r>
              <a:rPr lang="zh-CN" altLang="zh-CN" sz="2400" smtClean="0"/>
              <a:t>．甲、乙并联时允许干路最大电流为</a:t>
            </a:r>
            <a:r>
              <a:rPr lang="en-US" altLang="zh-CN" sz="2400" smtClean="0"/>
              <a:t>1.6A	</a:t>
            </a:r>
            <a:endParaRPr lang="zh-CN" altLang="zh-CN" sz="2400" smtClean="0"/>
          </a:p>
          <a:p>
            <a:pPr>
              <a:lnSpc>
                <a:spcPct val="150000"/>
              </a:lnSpc>
            </a:pPr>
            <a:r>
              <a:rPr lang="en-US" altLang="zh-CN" sz="2400" smtClean="0"/>
              <a:t>B</a:t>
            </a:r>
            <a:r>
              <a:rPr lang="zh-CN" altLang="zh-CN" sz="2400" smtClean="0"/>
              <a:t>．甲、乙并联时允许乙的最大功率为</a:t>
            </a:r>
            <a:r>
              <a:rPr lang="en-US" altLang="zh-CN" sz="2400" smtClean="0"/>
              <a:t>9W	</a:t>
            </a:r>
            <a:endParaRPr lang="zh-CN" altLang="zh-CN" sz="2400" smtClean="0"/>
          </a:p>
          <a:p>
            <a:pPr>
              <a:lnSpc>
                <a:spcPct val="150000"/>
              </a:lnSpc>
            </a:pPr>
            <a:r>
              <a:rPr lang="en-US" altLang="zh-CN" sz="2400" smtClean="0"/>
              <a:t>C</a:t>
            </a:r>
            <a:r>
              <a:rPr lang="zh-CN" altLang="zh-CN" sz="2400" smtClean="0"/>
              <a:t>．甲、乙串联时允许电源最大电压为</a:t>
            </a:r>
            <a:r>
              <a:rPr lang="en-US" altLang="zh-CN" sz="2400" smtClean="0"/>
              <a:t>19V	</a:t>
            </a:r>
            <a:endParaRPr lang="zh-CN" altLang="zh-CN" sz="2400" smtClean="0"/>
          </a:p>
          <a:p>
            <a:pPr>
              <a:lnSpc>
                <a:spcPct val="150000"/>
              </a:lnSpc>
            </a:pPr>
            <a:r>
              <a:rPr lang="en-US" altLang="zh-CN" sz="2400" smtClean="0"/>
              <a:t>D</a:t>
            </a:r>
            <a:r>
              <a:rPr lang="zh-CN" altLang="zh-CN" sz="2400" smtClean="0"/>
              <a:t>．甲、乙串联时允许甲的最大功率为</a:t>
            </a:r>
            <a:r>
              <a:rPr lang="en-US" altLang="zh-CN" sz="2400" smtClean="0"/>
              <a:t>3.6W</a:t>
            </a:r>
            <a:endParaRPr lang="zh-CN" altLang="zh-CN" sz="2400"/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4572001" y="1849888"/>
            <a:ext cx="576263" cy="46280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2400">
                <a:solidFill>
                  <a:srgbClr val="FF0000"/>
                </a:solidFill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1112122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694908"/>
            <a:ext cx="8280920" cy="342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/>
              <a:t>6</a:t>
            </a:r>
            <a:r>
              <a:rPr lang="zh-CN" altLang="zh-CN" sz="2400" dirty="0" smtClean="0"/>
              <a:t>．（</a:t>
            </a:r>
            <a:r>
              <a:rPr lang="en-US" altLang="zh-CN" sz="2400" dirty="0" smtClean="0"/>
              <a:t>2021</a:t>
            </a:r>
            <a:r>
              <a:rPr lang="zh-CN" altLang="zh-CN" sz="2400" dirty="0" smtClean="0"/>
              <a:t>•襄阳）如图所示，只闭合开关</a:t>
            </a:r>
            <a:r>
              <a:rPr lang="en-US" altLang="zh-CN" sz="2400" dirty="0" smtClean="0"/>
              <a:t>S</a:t>
            </a:r>
            <a:r>
              <a:rPr lang="zh-CN" altLang="zh-CN" sz="2400" dirty="0" smtClean="0"/>
              <a:t>时灯</a:t>
            </a:r>
            <a:r>
              <a:rPr lang="en-US" altLang="zh-CN" sz="2400" dirty="0" smtClean="0"/>
              <a:t>L</a:t>
            </a:r>
            <a:r>
              <a:rPr lang="en-US" altLang="zh-CN" sz="2400" baseline="-25000" dirty="0" smtClean="0"/>
              <a:t>1</a:t>
            </a:r>
            <a:r>
              <a:rPr lang="zh-CN" altLang="zh-CN" sz="2400" dirty="0" smtClean="0"/>
              <a:t>的功率为</a:t>
            </a:r>
            <a:r>
              <a:rPr lang="en-US" altLang="zh-CN" sz="2400" dirty="0" smtClean="0"/>
              <a:t>9W</a:t>
            </a:r>
            <a:r>
              <a:rPr lang="zh-CN" altLang="zh-CN" sz="2400" dirty="0" smtClean="0"/>
              <a:t>；断开开关</a:t>
            </a:r>
            <a:r>
              <a:rPr lang="en-US" altLang="zh-CN" sz="2400" dirty="0" smtClean="0"/>
              <a:t>S</a:t>
            </a:r>
            <a:r>
              <a:rPr lang="zh-CN" altLang="zh-CN" sz="2400" dirty="0" smtClean="0"/>
              <a:t>，闭合</a:t>
            </a:r>
            <a:r>
              <a:rPr lang="en-US" altLang="zh-CN" sz="2400" dirty="0" smtClean="0"/>
              <a:t>S</a:t>
            </a:r>
            <a:r>
              <a:rPr lang="en-US" altLang="zh-CN" sz="2400" baseline="-25000" dirty="0" smtClean="0"/>
              <a:t>1</a:t>
            </a:r>
            <a:r>
              <a:rPr lang="zh-CN" altLang="zh-CN" sz="2400" dirty="0" smtClean="0"/>
              <a:t>、</a:t>
            </a:r>
            <a:r>
              <a:rPr lang="en-US" altLang="zh-CN" sz="2400" dirty="0" smtClean="0"/>
              <a:t>S</a:t>
            </a:r>
            <a:r>
              <a:rPr lang="en-US" altLang="zh-CN" sz="2400" baseline="-25000" dirty="0" smtClean="0"/>
              <a:t>2</a:t>
            </a:r>
            <a:r>
              <a:rPr lang="zh-CN" altLang="zh-CN" sz="2400" dirty="0" smtClean="0"/>
              <a:t>时，灯</a:t>
            </a:r>
            <a:r>
              <a:rPr lang="en-US" altLang="zh-CN" sz="2400" dirty="0" smtClean="0"/>
              <a:t>L</a:t>
            </a:r>
            <a:r>
              <a:rPr lang="en-US" altLang="zh-CN" sz="2400" baseline="-25000" dirty="0" smtClean="0"/>
              <a:t>1</a:t>
            </a:r>
            <a:r>
              <a:rPr lang="zh-CN" altLang="zh-CN" sz="2400" dirty="0" smtClean="0"/>
              <a:t>的功率为</a:t>
            </a:r>
            <a:r>
              <a:rPr lang="en-US" altLang="zh-CN" sz="2400" dirty="0" smtClean="0"/>
              <a:t>16W</a:t>
            </a:r>
            <a:r>
              <a:rPr lang="zh-CN" altLang="zh-CN" sz="2400" dirty="0" smtClean="0"/>
              <a:t>．电源电压不变，且灯丝电阻不受温度的影响。则</a:t>
            </a:r>
            <a:r>
              <a:rPr lang="en-US" altLang="zh-CN" sz="2400" dirty="0" smtClean="0"/>
              <a:t>L</a:t>
            </a:r>
            <a:r>
              <a:rPr lang="en-US" altLang="zh-CN" sz="2400" baseline="-25000" dirty="0" smtClean="0"/>
              <a:t>1</a:t>
            </a:r>
            <a:r>
              <a:rPr lang="zh-CN" altLang="zh-CN" sz="2400" dirty="0" smtClean="0"/>
              <a:t>、</a:t>
            </a:r>
            <a:r>
              <a:rPr lang="en-US" altLang="zh-CN" sz="2400" dirty="0" smtClean="0"/>
              <a:t>L</a:t>
            </a:r>
            <a:r>
              <a:rPr lang="en-US" altLang="zh-CN" sz="2400" baseline="-25000" dirty="0" smtClean="0"/>
              <a:t>2</a:t>
            </a:r>
            <a:r>
              <a:rPr lang="zh-CN" altLang="zh-CN" sz="2400" dirty="0" smtClean="0"/>
              <a:t>两灯灯丝电阻之比是（　　）</a:t>
            </a:r>
            <a:endParaRPr lang="en-US" altLang="zh-CN" sz="2400" dirty="0" smtClean="0"/>
          </a:p>
          <a:p>
            <a:pPr>
              <a:lnSpc>
                <a:spcPct val="150000"/>
              </a:lnSpc>
            </a:pPr>
            <a:r>
              <a:rPr lang="en-US" altLang="zh-CN" sz="2400" dirty="0" smtClean="0"/>
              <a:t>A</a:t>
            </a:r>
            <a:r>
              <a:rPr lang="zh-CN" altLang="zh-CN" sz="2400" dirty="0" smtClean="0"/>
              <a:t>．</a:t>
            </a:r>
            <a:r>
              <a:rPr lang="en-US" altLang="zh-CN" sz="2400" dirty="0" smtClean="0"/>
              <a:t>1</a:t>
            </a:r>
            <a:r>
              <a:rPr lang="zh-CN" altLang="zh-CN" sz="2400" dirty="0" smtClean="0"/>
              <a:t>：</a:t>
            </a:r>
            <a:r>
              <a:rPr lang="en-US" altLang="zh-CN" sz="2400" dirty="0" smtClean="0"/>
              <a:t>3	B</a:t>
            </a:r>
            <a:r>
              <a:rPr lang="zh-CN" altLang="zh-CN" sz="2400" dirty="0" smtClean="0"/>
              <a:t>．</a:t>
            </a:r>
            <a:r>
              <a:rPr lang="en-US" altLang="zh-CN" sz="2400" dirty="0" smtClean="0"/>
              <a:t>4</a:t>
            </a:r>
            <a:r>
              <a:rPr lang="zh-CN" altLang="zh-CN" sz="2400" dirty="0" smtClean="0"/>
              <a:t>：</a:t>
            </a:r>
            <a:r>
              <a:rPr lang="en-US" altLang="zh-CN" sz="2400" dirty="0" smtClean="0"/>
              <a:t>3	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/>
              <a:t>C</a:t>
            </a:r>
            <a:r>
              <a:rPr lang="zh-CN" altLang="zh-CN" sz="2400" dirty="0" smtClean="0"/>
              <a:t>．</a:t>
            </a:r>
            <a:r>
              <a:rPr lang="en-US" altLang="zh-CN" sz="2400" dirty="0" smtClean="0"/>
              <a:t>3</a:t>
            </a:r>
            <a:r>
              <a:rPr lang="zh-CN" altLang="zh-CN" sz="2400" dirty="0" smtClean="0"/>
              <a:t>：</a:t>
            </a:r>
            <a:r>
              <a:rPr lang="en-US" altLang="zh-CN" sz="2400" dirty="0" smtClean="0"/>
              <a:t>1	D</a:t>
            </a:r>
            <a:r>
              <a:rPr lang="zh-CN" altLang="zh-CN" sz="2400" dirty="0" smtClean="0"/>
              <a:t>．</a:t>
            </a:r>
            <a:r>
              <a:rPr lang="en-US" altLang="zh-CN" sz="2400" dirty="0" smtClean="0"/>
              <a:t>3</a:t>
            </a:r>
            <a:r>
              <a:rPr lang="zh-CN" altLang="zh-CN" sz="2400" dirty="0" smtClean="0"/>
              <a:t>：</a:t>
            </a:r>
            <a:r>
              <a:rPr lang="en-US" altLang="zh-CN" sz="2400" dirty="0" smtClean="0"/>
              <a:t>4</a:t>
            </a:r>
            <a:endParaRPr lang="zh-CN" altLang="zh-CN" sz="2400" dirty="0" smtClean="0"/>
          </a:p>
        </p:txBody>
      </p:sp>
      <p:pic>
        <p:nvPicPr>
          <p:cNvPr id="3" name="图片24" descr="菁优网：http://www.jyeoo.com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508104" y="2788309"/>
            <a:ext cx="1800200" cy="166816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2483769" y="2499564"/>
            <a:ext cx="576263" cy="46280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400" smtClean="0">
                <a:solidFill>
                  <a:srgbClr val="FF0000"/>
                </a:solidFill>
              </a:rPr>
              <a:t>Ｃ</a:t>
            </a:r>
            <a:endParaRPr lang="en-US" altLang="zh-CN" sz="24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656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478349"/>
            <a:ext cx="8280920" cy="39801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/>
              <a:t>7</a:t>
            </a:r>
            <a:r>
              <a:rPr lang="zh-CN" altLang="zh-CN" sz="2400" dirty="0" smtClean="0"/>
              <a:t>．（</a:t>
            </a:r>
            <a:r>
              <a:rPr lang="en-US" altLang="zh-CN" sz="2400" dirty="0" smtClean="0"/>
              <a:t>2020</a:t>
            </a:r>
            <a:r>
              <a:rPr lang="zh-CN" altLang="zh-CN" sz="2400" dirty="0" smtClean="0"/>
              <a:t>•温州）小明按图甲连接电路，闭合开关，灯泡</a:t>
            </a:r>
            <a:r>
              <a:rPr lang="en-US" altLang="zh-CN" sz="2400" dirty="0" smtClean="0"/>
              <a:t>L</a:t>
            </a:r>
            <a:r>
              <a:rPr lang="en-US" altLang="zh-CN" sz="2400" baseline="-25000" dirty="0" smtClean="0"/>
              <a:t>1</a:t>
            </a:r>
            <a:r>
              <a:rPr lang="zh-CN" altLang="zh-CN" sz="2400" dirty="0" smtClean="0"/>
              <a:t>的功率为</a:t>
            </a:r>
            <a:r>
              <a:rPr lang="en-US" altLang="zh-CN" sz="2400" dirty="0" smtClean="0"/>
              <a:t>P</a:t>
            </a:r>
            <a:r>
              <a:rPr lang="en-US" altLang="zh-CN" sz="2400" baseline="-25000" dirty="0" smtClean="0"/>
              <a:t>1</a:t>
            </a:r>
            <a:r>
              <a:rPr lang="zh-CN" altLang="zh-CN" sz="2400" dirty="0" smtClean="0"/>
              <a:t>．他将一个阻值大于</a:t>
            </a:r>
            <a:r>
              <a:rPr lang="en-US" altLang="zh-CN" sz="2400" dirty="0" smtClean="0"/>
              <a:t>L</a:t>
            </a:r>
            <a:r>
              <a:rPr lang="en-US" altLang="zh-CN" sz="2400" baseline="-25000" dirty="0" smtClean="0"/>
              <a:t>1</a:t>
            </a:r>
            <a:r>
              <a:rPr lang="zh-CN" altLang="zh-CN" sz="2400" dirty="0" smtClean="0"/>
              <a:t>的灯泡</a:t>
            </a:r>
            <a:r>
              <a:rPr lang="en-US" altLang="zh-CN" sz="2400" dirty="0" smtClean="0"/>
              <a:t>L</a:t>
            </a:r>
            <a:r>
              <a:rPr lang="en-US" altLang="zh-CN" sz="2400" baseline="-25000" dirty="0" smtClean="0"/>
              <a:t>2</a:t>
            </a:r>
            <a:r>
              <a:rPr lang="zh-CN" altLang="zh-CN" sz="2400" dirty="0" smtClean="0"/>
              <a:t>串联接入电路（如图乙），闭合开关后，</a:t>
            </a:r>
            <a:r>
              <a:rPr lang="en-US" altLang="zh-CN" sz="2400" dirty="0" smtClean="0"/>
              <a:t>L</a:t>
            </a:r>
            <a:r>
              <a:rPr lang="en-US" altLang="zh-CN" sz="2400" baseline="-25000" dirty="0" smtClean="0"/>
              <a:t>1</a:t>
            </a:r>
            <a:r>
              <a:rPr lang="zh-CN" altLang="zh-CN" sz="2400" dirty="0" smtClean="0"/>
              <a:t>、</a:t>
            </a:r>
            <a:r>
              <a:rPr lang="en-US" altLang="zh-CN" sz="2400" dirty="0" smtClean="0"/>
              <a:t>L</a:t>
            </a:r>
            <a:r>
              <a:rPr lang="en-US" altLang="zh-CN" sz="2400" baseline="-25000" dirty="0" smtClean="0"/>
              <a:t>2</a:t>
            </a:r>
            <a:r>
              <a:rPr lang="zh-CN" altLang="zh-CN" sz="2400" dirty="0" smtClean="0"/>
              <a:t>的功率分别为</a:t>
            </a:r>
            <a:r>
              <a:rPr lang="en-US" altLang="zh-CN" sz="2400" dirty="0" smtClean="0"/>
              <a:t>P</a:t>
            </a:r>
            <a:r>
              <a:rPr lang="en-US" altLang="zh-CN" sz="2400" baseline="-25000" dirty="0" smtClean="0"/>
              <a:t>1</a:t>
            </a:r>
            <a:r>
              <a:rPr lang="en-US" altLang="zh-CN" sz="2400" dirty="0" smtClean="0"/>
              <a:t>'</a:t>
            </a:r>
            <a:r>
              <a:rPr lang="zh-CN" altLang="zh-CN" sz="2400" dirty="0" smtClean="0"/>
              <a:t>、</a:t>
            </a:r>
            <a:r>
              <a:rPr lang="en-US" altLang="zh-CN" sz="2400" dirty="0" smtClean="0"/>
              <a:t>P</a:t>
            </a:r>
            <a:r>
              <a:rPr lang="en-US" altLang="zh-CN" sz="2400" baseline="-25000" dirty="0" smtClean="0"/>
              <a:t>2</a:t>
            </a:r>
            <a:r>
              <a:rPr lang="en-US" altLang="zh-CN" sz="2400" dirty="0" smtClean="0"/>
              <a:t>'</a:t>
            </a:r>
            <a:r>
              <a:rPr lang="zh-CN" altLang="zh-CN" sz="2400" dirty="0" smtClean="0"/>
              <a:t>（不计温度对灯泡电阻的影响，电源电压恒定），下列关系式正确的是（　　）</a:t>
            </a:r>
            <a:endParaRPr lang="en-US" altLang="zh-CN" sz="2400" dirty="0" smtClean="0"/>
          </a:p>
          <a:p>
            <a:pPr>
              <a:lnSpc>
                <a:spcPct val="150000"/>
              </a:lnSpc>
            </a:pPr>
            <a:r>
              <a:rPr lang="en-US" altLang="zh-CN" sz="2400" dirty="0" smtClean="0"/>
              <a:t>A</a:t>
            </a:r>
            <a:r>
              <a:rPr lang="zh-CN" altLang="zh-CN" sz="2400" dirty="0" smtClean="0"/>
              <a:t>．</a:t>
            </a:r>
            <a:r>
              <a:rPr lang="en-US" altLang="zh-CN" sz="2400" dirty="0" smtClean="0"/>
              <a:t>P</a:t>
            </a:r>
            <a:r>
              <a:rPr lang="en-US" altLang="zh-CN" sz="2400" baseline="-25000" dirty="0" smtClean="0"/>
              <a:t>2</a:t>
            </a:r>
            <a:r>
              <a:rPr lang="en-US" altLang="zh-CN" sz="2400" dirty="0" smtClean="0"/>
              <a:t>‘</a:t>
            </a:r>
            <a:r>
              <a:rPr lang="zh-CN" altLang="zh-CN" sz="2400" dirty="0" smtClean="0"/>
              <a:t>＞</a:t>
            </a:r>
            <a:r>
              <a:rPr lang="en-US" altLang="zh-CN" sz="2400" dirty="0" smtClean="0"/>
              <a:t>P</a:t>
            </a:r>
            <a:r>
              <a:rPr lang="en-US" altLang="zh-CN" sz="2400" baseline="-25000" dirty="0" smtClean="0"/>
              <a:t>1</a:t>
            </a:r>
            <a:r>
              <a:rPr lang="en-US" altLang="zh-CN" sz="2400" dirty="0" smtClean="0"/>
              <a:t>’</a:t>
            </a:r>
            <a:r>
              <a:rPr lang="zh-CN" altLang="zh-CN" sz="2400" dirty="0" smtClean="0"/>
              <a:t>＞</a:t>
            </a:r>
            <a:r>
              <a:rPr lang="en-US" altLang="zh-CN" sz="2400" dirty="0" smtClean="0"/>
              <a:t>P</a:t>
            </a:r>
            <a:r>
              <a:rPr lang="en-US" altLang="zh-CN" sz="2400" baseline="-25000" dirty="0" smtClean="0"/>
              <a:t>1</a:t>
            </a:r>
            <a:r>
              <a:rPr lang="en-US" altLang="zh-CN" sz="2400" dirty="0" smtClean="0"/>
              <a:t>	</a:t>
            </a:r>
            <a:r>
              <a:rPr lang="zh-CN" altLang="en-US" sz="2400" dirty="0" smtClean="0"/>
              <a:t>　</a:t>
            </a:r>
            <a:r>
              <a:rPr lang="en-US" altLang="zh-CN" sz="2400" dirty="0" smtClean="0"/>
              <a:t>B</a:t>
            </a:r>
            <a:r>
              <a:rPr lang="zh-CN" altLang="zh-CN" sz="2400" dirty="0" smtClean="0"/>
              <a:t>．</a:t>
            </a:r>
            <a:r>
              <a:rPr lang="en-US" altLang="zh-CN" sz="2400" dirty="0" smtClean="0"/>
              <a:t>P</a:t>
            </a:r>
            <a:r>
              <a:rPr lang="en-US" altLang="zh-CN" sz="2400" baseline="-25000" dirty="0" smtClean="0"/>
              <a:t>2</a:t>
            </a:r>
            <a:r>
              <a:rPr lang="en-US" altLang="zh-CN" sz="2400" dirty="0" smtClean="0"/>
              <a:t>'</a:t>
            </a:r>
            <a:r>
              <a:rPr lang="zh-CN" altLang="zh-CN" sz="2400" dirty="0" smtClean="0"/>
              <a:t>＞</a:t>
            </a:r>
            <a:r>
              <a:rPr lang="en-US" altLang="zh-CN" sz="2400" dirty="0" smtClean="0"/>
              <a:t>P</a:t>
            </a:r>
            <a:r>
              <a:rPr lang="en-US" altLang="zh-CN" sz="2400" baseline="-25000" dirty="0" smtClean="0"/>
              <a:t>1</a:t>
            </a:r>
            <a:r>
              <a:rPr lang="zh-CN" altLang="zh-CN" sz="2400" dirty="0" smtClean="0"/>
              <a:t>＞</a:t>
            </a:r>
            <a:r>
              <a:rPr lang="en-US" altLang="zh-CN" sz="2400" dirty="0" smtClean="0"/>
              <a:t>P</a:t>
            </a:r>
            <a:r>
              <a:rPr lang="en-US" altLang="zh-CN" sz="2400" baseline="-25000" dirty="0" smtClean="0"/>
              <a:t>1</a:t>
            </a:r>
            <a:r>
              <a:rPr lang="en-US" altLang="zh-CN" sz="2400" dirty="0" smtClean="0"/>
              <a:t>'	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/>
              <a:t>C</a:t>
            </a:r>
            <a:r>
              <a:rPr lang="zh-CN" altLang="zh-CN" sz="2400" dirty="0" smtClean="0"/>
              <a:t>．</a:t>
            </a:r>
            <a:r>
              <a:rPr lang="en-US" altLang="zh-CN" sz="2400" dirty="0" smtClean="0"/>
              <a:t>P</a:t>
            </a:r>
            <a:r>
              <a:rPr lang="en-US" altLang="zh-CN" sz="2400" baseline="-25000" dirty="0" smtClean="0"/>
              <a:t>1</a:t>
            </a:r>
            <a:r>
              <a:rPr lang="zh-CN" altLang="zh-CN" sz="2400" dirty="0" smtClean="0"/>
              <a:t>＞</a:t>
            </a:r>
            <a:r>
              <a:rPr lang="en-US" altLang="zh-CN" sz="2400" dirty="0" smtClean="0"/>
              <a:t>P</a:t>
            </a:r>
            <a:r>
              <a:rPr lang="en-US" altLang="zh-CN" sz="2400" baseline="-25000" dirty="0" smtClean="0"/>
              <a:t>2</a:t>
            </a:r>
            <a:r>
              <a:rPr lang="en-US" altLang="zh-CN" sz="2400" dirty="0" smtClean="0"/>
              <a:t>‘</a:t>
            </a:r>
            <a:r>
              <a:rPr lang="zh-CN" altLang="zh-CN" sz="2400" dirty="0" smtClean="0"/>
              <a:t>＞</a:t>
            </a:r>
            <a:r>
              <a:rPr lang="en-US" altLang="zh-CN" sz="2400" dirty="0" smtClean="0"/>
              <a:t>P</a:t>
            </a:r>
            <a:r>
              <a:rPr lang="en-US" altLang="zh-CN" sz="2400" baseline="-25000" dirty="0" smtClean="0"/>
              <a:t>1</a:t>
            </a:r>
            <a:r>
              <a:rPr lang="en-US" altLang="zh-CN" sz="2400" dirty="0" smtClean="0"/>
              <a:t>’	</a:t>
            </a:r>
            <a:r>
              <a:rPr lang="zh-CN" altLang="en-US" sz="2400" dirty="0" smtClean="0"/>
              <a:t>　</a:t>
            </a:r>
            <a:r>
              <a:rPr lang="en-US" altLang="zh-CN" sz="2400" dirty="0" smtClean="0"/>
              <a:t>D</a:t>
            </a:r>
            <a:r>
              <a:rPr lang="zh-CN" altLang="zh-CN" sz="2400" dirty="0" smtClean="0"/>
              <a:t>．</a:t>
            </a:r>
            <a:r>
              <a:rPr lang="en-US" altLang="zh-CN" sz="2400" dirty="0" smtClean="0"/>
              <a:t>P</a:t>
            </a:r>
            <a:r>
              <a:rPr lang="en-US" altLang="zh-CN" sz="2400" baseline="-25000" dirty="0" smtClean="0"/>
              <a:t>1</a:t>
            </a:r>
            <a:r>
              <a:rPr lang="zh-CN" altLang="zh-CN" sz="2400" dirty="0" smtClean="0"/>
              <a:t>＞</a:t>
            </a:r>
            <a:r>
              <a:rPr lang="en-US" altLang="zh-CN" sz="2400" dirty="0" smtClean="0"/>
              <a:t>P</a:t>
            </a:r>
            <a:r>
              <a:rPr lang="en-US" altLang="zh-CN" sz="2400" baseline="-25000" dirty="0" smtClean="0"/>
              <a:t>1</a:t>
            </a:r>
            <a:r>
              <a:rPr lang="en-US" altLang="zh-CN" sz="2400" dirty="0" smtClean="0"/>
              <a:t>'</a:t>
            </a:r>
            <a:r>
              <a:rPr lang="zh-CN" altLang="zh-CN" sz="2400" dirty="0" smtClean="0"/>
              <a:t>＞</a:t>
            </a:r>
            <a:r>
              <a:rPr lang="en-US" altLang="zh-CN" sz="2400" dirty="0" smtClean="0"/>
              <a:t>P</a:t>
            </a:r>
            <a:r>
              <a:rPr lang="en-US" altLang="zh-CN" sz="2400" baseline="-25000" dirty="0" smtClean="0"/>
              <a:t>2</a:t>
            </a:r>
            <a:r>
              <a:rPr lang="en-US" altLang="zh-CN" sz="2400" dirty="0" smtClean="0"/>
              <a:t>'</a:t>
            </a:r>
            <a:endParaRPr lang="zh-CN" altLang="zh-CN" sz="2400" dirty="0" smtClean="0"/>
          </a:p>
        </p:txBody>
      </p:sp>
      <p:pic>
        <p:nvPicPr>
          <p:cNvPr id="57346" name="图片24" descr="菁优网：http://www.jyeoo.com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012160" y="3221426"/>
            <a:ext cx="2763788" cy="121040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763688" y="2788309"/>
            <a:ext cx="576263" cy="46280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400" smtClean="0">
                <a:solidFill>
                  <a:srgbClr val="FF0000"/>
                </a:solidFill>
              </a:rPr>
              <a:t>Ｃ</a:t>
            </a:r>
            <a:endParaRPr lang="en-US" altLang="zh-CN" sz="24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6749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478349"/>
            <a:ext cx="8280920" cy="4165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200" smtClean="0"/>
              <a:t>8</a:t>
            </a:r>
            <a:r>
              <a:rPr lang="zh-CN" altLang="zh-CN" sz="2200" smtClean="0"/>
              <a:t>．（</a:t>
            </a:r>
            <a:r>
              <a:rPr lang="en-US" altLang="zh-CN" sz="2200" smtClean="0"/>
              <a:t>2020</a:t>
            </a:r>
            <a:r>
              <a:rPr lang="zh-CN" altLang="zh-CN" sz="2200" smtClean="0"/>
              <a:t>•株洲）电动自行车是生活中最常见的交通工具，人们常简称为电动车，给电动车充电时，充电器将</a:t>
            </a:r>
            <a:r>
              <a:rPr lang="en-US" altLang="zh-CN" sz="2200" smtClean="0"/>
              <a:t>220V</a:t>
            </a:r>
            <a:r>
              <a:rPr lang="zh-CN" altLang="zh-CN" sz="2200" smtClean="0"/>
              <a:t>家庭电路电压降为电动车蓄电池需要的充电电压，现在，我市许多小区安装了公共充电插座，采取扫码付费自动充电（如图所示），这些插座都是</a:t>
            </a:r>
            <a:r>
              <a:rPr lang="zh-CN" altLang="zh-CN" sz="2200" u="sng" smtClean="0"/>
              <a:t>　</a:t>
            </a:r>
            <a:r>
              <a:rPr lang="en-US" altLang="zh-CN" sz="2200" u="sng" smtClean="0"/>
              <a:t>   </a:t>
            </a:r>
            <a:r>
              <a:rPr lang="zh-CN" altLang="zh-CN" sz="2200" u="sng" smtClean="0"/>
              <a:t>　</a:t>
            </a:r>
            <a:r>
              <a:rPr lang="zh-CN" altLang="zh-CN" sz="2200" smtClean="0"/>
              <a:t>（填“串联”或“并联”）的。假设某充电器输出电压为</a:t>
            </a:r>
            <a:r>
              <a:rPr lang="en-US" altLang="zh-CN" sz="2200" smtClean="0"/>
              <a:t>48V</a:t>
            </a:r>
            <a:r>
              <a:rPr lang="zh-CN" altLang="zh-CN" sz="2200" smtClean="0"/>
              <a:t>，输出电流为</a:t>
            </a:r>
            <a:r>
              <a:rPr lang="en-US" altLang="zh-CN" sz="2200" smtClean="0"/>
              <a:t>2.5A</a:t>
            </a:r>
            <a:r>
              <a:rPr lang="zh-CN" altLang="zh-CN" sz="2200" smtClean="0"/>
              <a:t>，则它的输出功率是</a:t>
            </a:r>
            <a:r>
              <a:rPr lang="zh-CN" altLang="zh-CN" sz="2200" u="sng" smtClean="0"/>
              <a:t>　</a:t>
            </a:r>
            <a:r>
              <a:rPr lang="en-US" altLang="zh-CN" sz="2200" u="sng" smtClean="0"/>
              <a:t>   </a:t>
            </a:r>
            <a:r>
              <a:rPr lang="zh-CN" altLang="zh-CN" sz="2200" u="sng" smtClean="0"/>
              <a:t>　</a:t>
            </a:r>
            <a:r>
              <a:rPr lang="en-US" altLang="zh-CN" sz="2200" smtClean="0"/>
              <a:t>W</a:t>
            </a:r>
            <a:r>
              <a:rPr lang="zh-CN" altLang="zh-CN" sz="2200" smtClean="0"/>
              <a:t>；若当地的商用电价为</a:t>
            </a:r>
            <a:r>
              <a:rPr lang="en-US" altLang="zh-CN" sz="2200" smtClean="0"/>
              <a:t>1</a:t>
            </a:r>
            <a:r>
              <a:rPr lang="zh-CN" altLang="zh-CN" sz="2200" smtClean="0"/>
              <a:t>元</a:t>
            </a:r>
            <a:r>
              <a:rPr lang="en-US" altLang="zh-CN" sz="2200" smtClean="0"/>
              <a:t>/</a:t>
            </a:r>
            <a:r>
              <a:rPr lang="zh-CN" altLang="zh-CN" sz="2200" smtClean="0"/>
              <a:t>（</a:t>
            </a:r>
            <a:r>
              <a:rPr lang="en-US" altLang="zh-CN" sz="2200" smtClean="0"/>
              <a:t>kW</a:t>
            </a:r>
            <a:r>
              <a:rPr lang="zh-CN" altLang="zh-CN" sz="2200" smtClean="0"/>
              <a:t>•</a:t>
            </a:r>
            <a:r>
              <a:rPr lang="en-US" altLang="zh-CN" sz="2200" smtClean="0"/>
              <a:t>h</a:t>
            </a:r>
            <a:r>
              <a:rPr lang="zh-CN" altLang="zh-CN" sz="2200" smtClean="0"/>
              <a:t>），那么充电</a:t>
            </a:r>
            <a:r>
              <a:rPr lang="en-US" altLang="zh-CN" sz="2200" smtClean="0"/>
              <a:t>6</a:t>
            </a:r>
            <a:r>
              <a:rPr lang="zh-CN" altLang="zh-CN" sz="2200" smtClean="0"/>
              <a:t>小时</a:t>
            </a:r>
            <a:endParaRPr lang="en-US" altLang="zh-CN" sz="2200" smtClean="0"/>
          </a:p>
          <a:p>
            <a:pPr>
              <a:lnSpc>
                <a:spcPct val="150000"/>
              </a:lnSpc>
            </a:pPr>
            <a:r>
              <a:rPr lang="zh-CN" altLang="zh-CN" sz="2200" smtClean="0"/>
              <a:t>的用电成本至少是</a:t>
            </a:r>
            <a:r>
              <a:rPr lang="zh-CN" altLang="zh-CN" sz="2200" u="sng" smtClean="0"/>
              <a:t>　</a:t>
            </a:r>
            <a:r>
              <a:rPr lang="en-US" altLang="zh-CN" sz="2200" u="sng" smtClean="0"/>
              <a:t>   </a:t>
            </a:r>
            <a:r>
              <a:rPr lang="zh-CN" altLang="zh-CN" sz="2200" u="sng" smtClean="0"/>
              <a:t>　</a:t>
            </a:r>
            <a:r>
              <a:rPr lang="zh-CN" altLang="zh-CN" sz="2200" smtClean="0"/>
              <a:t>元。</a:t>
            </a:r>
            <a:endParaRPr lang="zh-CN" altLang="zh-CN" sz="2200"/>
          </a:p>
        </p:txBody>
      </p:sp>
      <p:pic>
        <p:nvPicPr>
          <p:cNvPr id="53250" name="图片24" descr="菁优网：http://www.jyeoo.com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300192" y="3654544"/>
            <a:ext cx="2233534" cy="12993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矩形 3"/>
          <p:cNvSpPr/>
          <p:nvPr/>
        </p:nvSpPr>
        <p:spPr>
          <a:xfrm>
            <a:off x="1187625" y="2571750"/>
            <a:ext cx="697627" cy="4011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smtClean="0">
                <a:solidFill>
                  <a:srgbClr val="FF0000"/>
                </a:solidFill>
              </a:rPr>
              <a:t>并联</a:t>
            </a:r>
            <a:endParaRPr lang="zh-CN" altLang="en-US" sz="200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6228185" y="3077054"/>
            <a:ext cx="5357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mtClean="0">
                <a:solidFill>
                  <a:srgbClr val="FF0000"/>
                </a:solidFill>
              </a:rPr>
              <a:t>120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43808" y="4087661"/>
            <a:ext cx="5934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mtClean="0">
                <a:solidFill>
                  <a:srgbClr val="FF0000"/>
                </a:solidFill>
              </a:rPr>
              <a:t>0.72</a:t>
            </a:r>
            <a:endParaRPr lang="zh-CN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6071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2"/>
          <p:cNvSpPr>
            <a:spLocks noChangeArrowheads="1"/>
          </p:cNvSpPr>
          <p:nvPr/>
        </p:nvSpPr>
        <p:spPr bwMode="auto">
          <a:xfrm>
            <a:off x="395536" y="839280"/>
            <a:ext cx="8280920" cy="31008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b="0">
                <a:latin typeface="Times New Roman" pitchFamily="18" charset="0"/>
                <a:ea typeface="黑体" pitchFamily="49" charset="-122"/>
              </a:rPr>
              <a:t>　    观察电能表，常常可以发现：电能表上的铝盘在使用一只节能灯时转得慢，在使用电热水器时转得快。电能表铝盘转动的快慢是否与用电器的种类有关！这两种用电器究竟有什么不同？</a:t>
            </a:r>
          </a:p>
          <a:p>
            <a:pPr>
              <a:lnSpc>
                <a:spcPct val="150000"/>
              </a:lnSpc>
            </a:pPr>
            <a:r>
              <a:rPr lang="zh-CN" altLang="en-US" sz="2600" b="0">
                <a:latin typeface="Times New Roman" pitchFamily="18" charset="0"/>
                <a:ea typeface="黑体" pitchFamily="49" charset="-122"/>
              </a:rPr>
              <a:t>下面我们来看它们的铭牌。</a:t>
            </a:r>
          </a:p>
        </p:txBody>
      </p:sp>
      <p:pic>
        <p:nvPicPr>
          <p:cNvPr id="5122" name="Picture 1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508105" y="2757177"/>
            <a:ext cx="2834085" cy="216336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pSp>
        <p:nvGrpSpPr>
          <p:cNvPr id="5" name="组合 3"/>
          <p:cNvGrpSpPr/>
          <p:nvPr/>
        </p:nvGrpSpPr>
        <p:grpSpPr>
          <a:xfrm>
            <a:off x="467544" y="333976"/>
            <a:ext cx="1727840" cy="447391"/>
            <a:chOff x="1076" y="2071"/>
            <a:chExt cx="2720" cy="940"/>
          </a:xfrm>
        </p:grpSpPr>
        <p:sp>
          <p:nvSpPr>
            <p:cNvPr id="6" name="流程图: 文档 5"/>
            <p:cNvSpPr/>
            <p:nvPr/>
          </p:nvSpPr>
          <p:spPr>
            <a:xfrm>
              <a:off x="1076" y="2071"/>
              <a:ext cx="2632" cy="940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 noProof="1"/>
            </a:p>
          </p:txBody>
        </p:sp>
        <p:sp>
          <p:nvSpPr>
            <p:cNvPr id="7" name="文本框 4101"/>
            <p:cNvSpPr txBox="1"/>
            <p:nvPr/>
          </p:nvSpPr>
          <p:spPr>
            <a:xfrm>
              <a:off x="1076" y="2101"/>
              <a:ext cx="2720" cy="84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000" b="1" noProof="1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  <a:sym typeface="宋体" pitchFamily="2" charset="-122"/>
                </a:rPr>
                <a:t>观察与思考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24275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文本框 1"/>
          <p:cNvSpPr txBox="1">
            <a:spLocks noChangeArrowheads="1"/>
          </p:cNvSpPr>
          <p:nvPr/>
        </p:nvSpPr>
        <p:spPr bwMode="auto">
          <a:xfrm>
            <a:off x="755576" y="983653"/>
            <a:ext cx="7620000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zh-CN" sz="2800">
                <a:latin typeface="黑体" pitchFamily="49" charset="-122"/>
                <a:ea typeface="黑体" pitchFamily="49" charset="-122"/>
              </a:rPr>
              <a:t>学习目标</a:t>
            </a:r>
          </a:p>
        </p:txBody>
      </p:sp>
      <p:sp>
        <p:nvSpPr>
          <p:cNvPr id="7170" name="文本框 2"/>
          <p:cNvSpPr txBox="1">
            <a:spLocks noChangeArrowheads="1"/>
          </p:cNvSpPr>
          <p:nvPr/>
        </p:nvSpPr>
        <p:spPr bwMode="auto">
          <a:xfrm>
            <a:off x="644525" y="1518047"/>
            <a:ext cx="7989888" cy="189751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600">
                <a:latin typeface="黑体" pitchFamily="49" charset="-122"/>
                <a:ea typeface="黑体" pitchFamily="49" charset="-122"/>
              </a:rPr>
              <a:t>1</a:t>
            </a:r>
            <a:r>
              <a:rPr lang="en-US" altLang="zh-CN" sz="2600">
                <a:latin typeface="黑体" pitchFamily="49" charset="-122"/>
                <a:ea typeface="黑体" pitchFamily="49" charset="-122"/>
              </a:rPr>
              <a:t>.</a:t>
            </a:r>
            <a:r>
              <a:rPr lang="zh-CN" altLang="zh-CN" sz="2600">
                <a:latin typeface="黑体" pitchFamily="49" charset="-122"/>
                <a:ea typeface="黑体" pitchFamily="49" charset="-122"/>
              </a:rPr>
              <a:t>知道电功率的定义</a:t>
            </a:r>
            <a:r>
              <a:rPr lang="zh-CN" altLang="zh-CN" sz="2600" smtClean="0">
                <a:latin typeface="黑体" pitchFamily="49" charset="-122"/>
                <a:ea typeface="黑体" pitchFamily="49" charset="-122"/>
              </a:rPr>
              <a:t>、</a:t>
            </a:r>
            <a:r>
              <a:rPr lang="zh-CN" altLang="en-US" sz="2600" smtClean="0">
                <a:latin typeface="黑体" pitchFamily="49" charset="-122"/>
                <a:ea typeface="黑体" pitchFamily="49" charset="-122"/>
              </a:rPr>
              <a:t>公式</a:t>
            </a:r>
            <a:r>
              <a:rPr lang="zh-CN" altLang="zh-CN" sz="2600" smtClean="0">
                <a:latin typeface="黑体" pitchFamily="49" charset="-122"/>
                <a:ea typeface="黑体" pitchFamily="49" charset="-122"/>
              </a:rPr>
              <a:t>、</a:t>
            </a:r>
            <a:r>
              <a:rPr lang="zh-CN" altLang="zh-CN" sz="2600">
                <a:latin typeface="黑体" pitchFamily="49" charset="-122"/>
                <a:ea typeface="黑体" pitchFamily="49" charset="-122"/>
              </a:rPr>
              <a:t>单位；</a:t>
            </a:r>
          </a:p>
          <a:p>
            <a:pPr>
              <a:lnSpc>
                <a:spcPct val="150000"/>
              </a:lnSpc>
            </a:pPr>
            <a:r>
              <a:rPr lang="en-US" altLang="zh-CN" sz="2600" smtClean="0"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2600" smtClean="0">
                <a:latin typeface="黑体" pitchFamily="49" charset="-122"/>
                <a:ea typeface="黑体" pitchFamily="49" charset="-122"/>
              </a:rPr>
              <a:t>了解生活中用电器的功率及意义；</a:t>
            </a:r>
            <a:endParaRPr lang="en-US" altLang="zh-CN" sz="260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smtClean="0">
                <a:latin typeface="黑体" pitchFamily="49" charset="-122"/>
                <a:ea typeface="黑体" pitchFamily="49" charset="-122"/>
              </a:rPr>
              <a:t>3</a:t>
            </a:r>
            <a:r>
              <a:rPr lang="en-US" altLang="zh-CN" sz="2600">
                <a:latin typeface="黑体" pitchFamily="49" charset="-122"/>
                <a:ea typeface="黑体" pitchFamily="49" charset="-122"/>
              </a:rPr>
              <a:t>.</a:t>
            </a:r>
            <a:r>
              <a:rPr lang="zh-CN" altLang="en-US" sz="2600">
                <a:latin typeface="黑体" pitchFamily="49" charset="-122"/>
                <a:ea typeface="黑体" pitchFamily="49" charset="-122"/>
              </a:rPr>
              <a:t>会用公式</a:t>
            </a:r>
            <a:r>
              <a:rPr lang="en-US" altLang="zh-CN" sz="2600" i="1">
                <a:latin typeface="黑体" pitchFamily="49" charset="-122"/>
                <a:ea typeface="黑体" pitchFamily="49" charset="-122"/>
              </a:rPr>
              <a:t>P</a:t>
            </a:r>
            <a:r>
              <a:rPr lang="en-US" altLang="zh-CN" sz="2600">
                <a:latin typeface="黑体" pitchFamily="49" charset="-122"/>
                <a:ea typeface="黑体" pitchFamily="49" charset="-122"/>
              </a:rPr>
              <a:t>=</a:t>
            </a:r>
            <a:r>
              <a:rPr lang="en-US" altLang="zh-CN" sz="2600" i="1">
                <a:latin typeface="黑体" pitchFamily="49" charset="-122"/>
                <a:ea typeface="黑体" pitchFamily="49" charset="-122"/>
              </a:rPr>
              <a:t>UI</a:t>
            </a:r>
            <a:r>
              <a:rPr lang="zh-CN" altLang="en-US" sz="2600">
                <a:latin typeface="黑体" pitchFamily="49" charset="-122"/>
                <a:ea typeface="黑体" pitchFamily="49" charset="-122"/>
              </a:rPr>
              <a:t>进行简单的计算。</a:t>
            </a:r>
          </a:p>
        </p:txBody>
      </p:sp>
      <p:sp>
        <p:nvSpPr>
          <p:cNvPr id="5" name="Shape 108"/>
          <p:cNvSpPr/>
          <p:nvPr/>
        </p:nvSpPr>
        <p:spPr>
          <a:xfrm>
            <a:off x="381170" y="323845"/>
            <a:ext cx="263526" cy="273727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defRPr>
                <a:latin typeface="微软雅黑" charset="-122"/>
                <a:ea typeface="微软雅黑"/>
                <a:cs typeface="微软雅黑" panose="020B0503020204020204" charset="-122"/>
                <a:sym typeface="微软雅黑" charset="-122"/>
              </a:defRPr>
            </a:pPr>
            <a:endParaRPr/>
          </a:p>
        </p:txBody>
      </p:sp>
      <p:sp>
        <p:nvSpPr>
          <p:cNvPr id="6" name="Shape 112"/>
          <p:cNvSpPr/>
          <p:nvPr/>
        </p:nvSpPr>
        <p:spPr>
          <a:xfrm>
            <a:off x="390232" y="353127"/>
            <a:ext cx="245403" cy="244445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charset="-122"/>
                <a:ea typeface="微软雅黑"/>
                <a:cs typeface="微软雅黑" panose="020B0503020204020204" charset="-122"/>
                <a:sym typeface="微软雅黑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000" smtClean="0">
                <a:solidFill>
                  <a:srgbClr val="FFFFFF"/>
                </a:solidFill>
              </a:rPr>
              <a:t>0</a:t>
            </a:r>
            <a:r>
              <a:rPr lang="en-US" altLang="zh-CN" sz="1000" smtClean="0">
                <a:solidFill>
                  <a:srgbClr val="FFFFFF"/>
                </a:solidFill>
              </a:rPr>
              <a:t>2</a:t>
            </a:r>
            <a:endParaRPr sz="1000">
              <a:solidFill>
                <a:srgbClr val="FFFFFF"/>
              </a:solidFill>
            </a:endParaRPr>
          </a:p>
        </p:txBody>
      </p:sp>
      <p:sp>
        <p:nvSpPr>
          <p:cNvPr id="7" name="Shape 120"/>
          <p:cNvSpPr/>
          <p:nvPr/>
        </p:nvSpPr>
        <p:spPr>
          <a:xfrm>
            <a:off x="715634" y="317452"/>
            <a:ext cx="923330" cy="27768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charset="-122"/>
                <a:ea typeface="微软雅黑"/>
                <a:cs typeface="微软雅黑" panose="020B0503020204020204" charset="-122"/>
                <a:sym typeface="微软雅黑" charset="-122"/>
              </a:defRPr>
            </a:lvl1pPr>
          </a:lstStyle>
          <a:p>
            <a:pPr lvl="0">
              <a:defRPr b="0">
                <a:solidFill>
                  <a:srgbClr val="000000"/>
                </a:solidFill>
              </a:defRPr>
            </a:pPr>
            <a:r>
              <a:rPr lang="zh-CN" altLang="en-US" b="1" smtClean="0">
                <a:solidFill>
                  <a:srgbClr val="007E27"/>
                </a:solidFill>
              </a:rPr>
              <a:t>学习目标</a:t>
            </a:r>
            <a:endParaRPr b="1">
              <a:solidFill>
                <a:srgbClr val="007E2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9330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4"/>
          <p:cNvGraphicFramePr>
            <a:graphicFrameLocks noGrp="1"/>
          </p:cNvGraphicFramePr>
          <p:nvPr/>
        </p:nvGraphicFramePr>
        <p:xfrm>
          <a:off x="611560" y="3221426"/>
          <a:ext cx="3541190" cy="1527772"/>
        </p:xfrm>
        <a:graphic>
          <a:graphicData uri="http://schemas.openxmlformats.org/drawingml/2006/table">
            <a:tbl>
              <a:tblPr/>
              <a:tblGrid>
                <a:gridCol w="3541190"/>
              </a:tblGrid>
              <a:tr h="38194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海尔微波炉</a:t>
                      </a:r>
                    </a:p>
                  </a:txBody>
                  <a:tcPr marT="38194" marB="3819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94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微波输出功率（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W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）：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700</a:t>
                      </a:r>
                    </a:p>
                  </a:txBody>
                  <a:tcPr marT="38194" marB="3819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94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烧烤功率（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W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）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:950</a:t>
                      </a:r>
                    </a:p>
                  </a:txBody>
                  <a:tcPr marT="38194" marB="3819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94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电源电压（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V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）：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220</a:t>
                      </a:r>
                    </a:p>
                  </a:txBody>
                  <a:tcPr marT="38194" marB="3819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" name="Picture 2" descr="https://timgsa.baidu.com/timg?image&amp;quality=80&amp;size=b9999_10000&amp;sec=1594352718559&amp;di=8e8eb399df9b15057e33c843eb66aba9&amp;imgtype=0&amp;src=http%3A%2F%2Fimg13.360buyimg.com%2Fn1%2Fjfs%2Ft6439%2F271%2F2482805956%2F204125%2F7bb650b%2F59630a06N339888ce.jpg"/>
          <p:cNvPicPr>
            <a:picLocks noChangeAspect="1" noChangeArrowheads="1"/>
          </p:cNvPicPr>
          <p:nvPr/>
        </p:nvPicPr>
        <p:blipFill>
          <a:blip r:embed="rId2"/>
          <a:srcRect t="17280" b="13601"/>
          <a:stretch>
            <a:fillRect/>
          </a:stretch>
        </p:blipFill>
        <p:spPr bwMode="auto">
          <a:xfrm>
            <a:off x="755577" y="911466"/>
            <a:ext cx="3021211" cy="209340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Picture 3" descr="电动自行车图片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5076057" y="983653"/>
            <a:ext cx="3257387" cy="19657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5" name="Group 4"/>
          <p:cNvGraphicFramePr>
            <a:graphicFrameLocks noGrp="1"/>
          </p:cNvGraphicFramePr>
          <p:nvPr/>
        </p:nvGraphicFramePr>
        <p:xfrm>
          <a:off x="4860033" y="3221427"/>
          <a:ext cx="3672507" cy="1531750"/>
        </p:xfrm>
        <a:graphic>
          <a:graphicData uri="http://schemas.openxmlformats.org/drawingml/2006/table">
            <a:tbl>
              <a:tblPr/>
              <a:tblGrid>
                <a:gridCol w="3672507"/>
              </a:tblGrid>
              <a:tr h="38326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电动自行车</a:t>
                      </a:r>
                    </a:p>
                  </a:txBody>
                  <a:tcPr marT="38194" marB="3819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326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电机功率  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48V  600W</a:t>
                      </a:r>
                    </a:p>
                  </a:txBody>
                  <a:tcPr marT="38194" marB="3819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94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铅酸电池 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12V/20AH  4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节</a:t>
                      </a:r>
                    </a:p>
                  </a:txBody>
                  <a:tcPr marT="38194" marB="3819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326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充电输入电压 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AC220V</a:t>
                      </a:r>
                    </a:p>
                  </a:txBody>
                  <a:tcPr marT="38194" marB="3819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411760" y="333977"/>
            <a:ext cx="4320480" cy="493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你知道他们铭牌上的含义吗？</a:t>
            </a:r>
            <a:endParaRPr lang="zh-CN" altLang="en-US" sz="260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4412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467545" y="1344584"/>
            <a:ext cx="8296275" cy="16435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b="0">
                <a:latin typeface="Times New Roman" pitchFamily="18" charset="0"/>
                <a:ea typeface="黑体" pitchFamily="49" charset="-122"/>
              </a:rPr>
              <a:t>　   分别拿一只 25</a:t>
            </a:r>
            <a:r>
              <a:rPr lang="en-US" altLang="zh-CN" sz="2400" b="0">
                <a:latin typeface="Times New Roman" pitchFamily="18" charset="0"/>
                <a:ea typeface="黑体" pitchFamily="49" charset="-122"/>
              </a:rPr>
              <a:t> W </a:t>
            </a:r>
            <a:r>
              <a:rPr lang="zh-CN" altLang="en-US" sz="2400" b="0">
                <a:latin typeface="Times New Roman" pitchFamily="18" charset="0"/>
                <a:ea typeface="黑体" pitchFamily="49" charset="-122"/>
              </a:rPr>
              <a:t>的灯泡和一只 1</a:t>
            </a:r>
            <a:r>
              <a:rPr lang="en-US" altLang="zh-CN" sz="2400" b="0">
                <a:latin typeface="Times New Roman" pitchFamily="18" charset="0"/>
                <a:ea typeface="黑体" pitchFamily="49" charset="-122"/>
              </a:rPr>
              <a:t>800 W </a:t>
            </a:r>
            <a:r>
              <a:rPr lang="zh-CN" altLang="en-US" sz="2400" b="0">
                <a:latin typeface="Times New Roman" pitchFamily="18" charset="0"/>
                <a:ea typeface="黑体" pitchFamily="49" charset="-122"/>
              </a:rPr>
              <a:t>的电热水壶，分别接在电路上，比较电能表铝盘转动的快慢，并说明哪个用电器消耗电能较快？</a:t>
            </a:r>
            <a:endParaRPr lang="en-US" altLang="zh-CN" sz="2400" b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7" name="Text Box 9"/>
          <p:cNvSpPr txBox="1">
            <a:spLocks noChangeArrowheads="1"/>
          </p:cNvSpPr>
          <p:nvPr/>
        </p:nvSpPr>
        <p:spPr bwMode="auto">
          <a:xfrm>
            <a:off x="467545" y="3004868"/>
            <a:ext cx="8389937" cy="16435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b="0">
                <a:latin typeface="Times New Roman" pitchFamily="18" charset="0"/>
                <a:ea typeface="黑体" pitchFamily="49" charset="-122"/>
              </a:rPr>
              <a:t>        灯泡上的“25</a:t>
            </a:r>
            <a:r>
              <a:rPr lang="en-US" altLang="zh-CN" sz="2400" b="0">
                <a:latin typeface="Times New Roman" pitchFamily="18" charset="0"/>
                <a:ea typeface="黑体" pitchFamily="49" charset="-122"/>
              </a:rPr>
              <a:t>W</a:t>
            </a:r>
            <a:r>
              <a:rPr lang="zh-CN" altLang="en-US" sz="2400" b="0">
                <a:latin typeface="Times New Roman" pitchFamily="18" charset="0"/>
                <a:ea typeface="黑体" pitchFamily="49" charset="-122"/>
              </a:rPr>
              <a:t>”和电热水壶上的“1</a:t>
            </a:r>
            <a:r>
              <a:rPr lang="en-US" altLang="zh-CN" sz="2400" b="0">
                <a:latin typeface="Times New Roman" pitchFamily="18" charset="0"/>
                <a:ea typeface="黑体" pitchFamily="49" charset="-122"/>
              </a:rPr>
              <a:t>800W</a:t>
            </a:r>
            <a:r>
              <a:rPr lang="zh-CN" altLang="en-US" sz="2400" b="0">
                <a:latin typeface="Times New Roman" pitchFamily="18" charset="0"/>
                <a:ea typeface="黑体" pitchFamily="49" charset="-122"/>
              </a:rPr>
              <a:t>”表示</a:t>
            </a:r>
            <a:r>
              <a:rPr lang="zh-CN" altLang="en-US" sz="2400" b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消耗电能的快慢</a:t>
            </a:r>
            <a:r>
              <a:rPr lang="zh-CN" altLang="en-US" sz="2400" b="0" smtClean="0">
                <a:latin typeface="Times New Roman" pitchFamily="18" charset="0"/>
                <a:ea typeface="黑体" pitchFamily="49" charset="-122"/>
              </a:rPr>
              <a:t>。</a:t>
            </a:r>
            <a:endParaRPr lang="en-US" altLang="zh-CN" sz="2400" b="0" smtClean="0">
              <a:latin typeface="Times New Roman" pitchFamily="18" charset="0"/>
              <a:ea typeface="黑体" pitchFamily="49" charset="-122"/>
            </a:endParaRPr>
          </a:p>
          <a:p>
            <a:pPr indent="457200">
              <a:lnSpc>
                <a:spcPct val="140000"/>
              </a:lnSpc>
            </a:pPr>
            <a:r>
              <a:rPr lang="zh-CN" altLang="en-US" sz="2400" smtClean="0">
                <a:latin typeface="Times New Roman" pitchFamily="18" charset="0"/>
                <a:ea typeface="黑体" pitchFamily="49" charset="-122"/>
              </a:rPr>
              <a:t>物理学中用</a:t>
            </a:r>
            <a:r>
              <a:rPr lang="zh-CN" altLang="en-US" sz="2400" smtClean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电功率</a:t>
            </a:r>
            <a:r>
              <a:rPr lang="zh-CN" altLang="en-US" sz="2400" smtClean="0">
                <a:latin typeface="Times New Roman" pitchFamily="18" charset="0"/>
                <a:ea typeface="黑体" pitchFamily="49" charset="-122"/>
              </a:rPr>
              <a:t>表示用电器消耗电能的快慢。</a:t>
            </a:r>
          </a:p>
        </p:txBody>
      </p:sp>
      <p:sp>
        <p:nvSpPr>
          <p:cNvPr id="13" name="文本框 6151"/>
          <p:cNvSpPr txBox="1">
            <a:spLocks noChangeArrowheads="1"/>
          </p:cNvSpPr>
          <p:nvPr/>
        </p:nvSpPr>
        <p:spPr bwMode="auto">
          <a:xfrm>
            <a:off x="755577" y="767094"/>
            <a:ext cx="1980029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一、电</a:t>
            </a:r>
            <a:r>
              <a:rPr lang="zh-CN" altLang="en-US" sz="2800" b="1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功率</a:t>
            </a:r>
          </a:p>
        </p:txBody>
      </p:sp>
      <p:sp>
        <p:nvSpPr>
          <p:cNvPr id="14" name="Shape 108"/>
          <p:cNvSpPr/>
          <p:nvPr/>
        </p:nvSpPr>
        <p:spPr>
          <a:xfrm>
            <a:off x="161803" y="87169"/>
            <a:ext cx="601344" cy="553806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charset="-122"/>
                <a:ea typeface="微软雅黑"/>
                <a:cs typeface="微软雅黑" panose="020B0503020204020204" charset="-122"/>
                <a:sym typeface="微软雅黑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charset="-122"/>
              <a:ea typeface="微软雅黑"/>
              <a:sym typeface="微软雅黑" charset="-122"/>
            </a:endParaRPr>
          </a:p>
        </p:txBody>
      </p:sp>
      <p:sp>
        <p:nvSpPr>
          <p:cNvPr id="15" name="Shape 112"/>
          <p:cNvSpPr/>
          <p:nvPr/>
        </p:nvSpPr>
        <p:spPr>
          <a:xfrm>
            <a:off x="146617" y="107708"/>
            <a:ext cx="623405" cy="462808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charset="-122"/>
                <a:ea typeface="微软雅黑"/>
                <a:cs typeface="微软雅黑" panose="020B0503020204020204" charset="-122"/>
                <a:sym typeface="微软雅黑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2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charset="-122"/>
              </a:rPr>
              <a:t>2</a:t>
            </a:r>
            <a:endParaRPr kumimoji="0" sz="2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charset="-122"/>
            </a:endParaRPr>
          </a:p>
        </p:txBody>
      </p:sp>
      <p:sp>
        <p:nvSpPr>
          <p:cNvPr id="16" name="文本框 1"/>
          <p:cNvSpPr txBox="1"/>
          <p:nvPr/>
        </p:nvSpPr>
        <p:spPr>
          <a:xfrm>
            <a:off x="942834" y="135276"/>
            <a:ext cx="1118253" cy="40109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charset="-122"/>
                <a:ea typeface="微软雅黑"/>
                <a:cs typeface="Arial"/>
                <a:sym typeface="Arial"/>
              </a:rPr>
              <a:t>课堂活动</a:t>
            </a:r>
            <a:endParaRPr kumimoji="0" lang="zh-CN" altLang="en-US" sz="20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charset="-122"/>
              <a:ea typeface="微软雅黑"/>
              <a:cs typeface="Arial"/>
              <a:sym typeface="Arial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819243" y="571850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3799183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1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1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build="p"/>
      <p:bldP spid="717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8"/>
          <p:cNvSpPr>
            <a:spLocks noChangeArrowheads="1"/>
          </p:cNvSpPr>
          <p:nvPr/>
        </p:nvSpPr>
        <p:spPr bwMode="auto">
          <a:xfrm>
            <a:off x="395537" y="2283006"/>
            <a:ext cx="5508625" cy="8643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2075" tIns="46038" rIns="92075" bIns="46038"/>
          <a:lstStyle/>
          <a:p>
            <a:pPr marL="342900" indent="-342900">
              <a:lnSpc>
                <a:spcPct val="140000"/>
              </a:lnSpc>
            </a:pPr>
            <a:r>
              <a:rPr lang="zh-CN" altLang="en-US" sz="2400" b="0">
                <a:solidFill>
                  <a:srgbClr val="000099"/>
                </a:solidFill>
                <a:latin typeface="Times New Roman" pitchFamily="18" charset="0"/>
                <a:ea typeface="黑体" pitchFamily="49" charset="-122"/>
              </a:rPr>
              <a:t>　　</a:t>
            </a:r>
            <a:r>
              <a:rPr lang="zh-CN" altLang="en-US" sz="2400" b="0">
                <a:latin typeface="Times New Roman" pitchFamily="18" charset="0"/>
                <a:ea typeface="黑体" pitchFamily="49" charset="-122"/>
              </a:rPr>
              <a:t>换算关系： </a:t>
            </a:r>
            <a:r>
              <a:rPr lang="en-US" altLang="zh-CN" sz="2400" b="0">
                <a:latin typeface="Times New Roman" pitchFamily="18" charset="0"/>
                <a:ea typeface="黑体" pitchFamily="49" charset="-122"/>
              </a:rPr>
              <a:t>1 kW = 10</a:t>
            </a:r>
            <a:r>
              <a:rPr lang="en-US" altLang="zh-CN" sz="2400" b="0" baseline="30000">
                <a:latin typeface="Times New Roman" pitchFamily="18" charset="0"/>
                <a:ea typeface="黑体" pitchFamily="49" charset="-122"/>
              </a:rPr>
              <a:t>3 </a:t>
            </a:r>
            <a:r>
              <a:rPr lang="en-US" altLang="zh-CN" sz="2400" b="0">
                <a:latin typeface="Times New Roman" pitchFamily="18" charset="0"/>
                <a:ea typeface="黑体" pitchFamily="49" charset="-122"/>
              </a:rPr>
              <a:t>W</a:t>
            </a:r>
            <a:endParaRPr lang="zh-CN" altLang="en-US" sz="2400" b="0">
              <a:latin typeface="Times New Roman" pitchFamily="18" charset="0"/>
              <a:ea typeface="黑体" pitchFamily="49" charset="-122"/>
            </a:endParaRPr>
          </a:p>
          <a:p>
            <a:pPr marL="342900" indent="-342900">
              <a:lnSpc>
                <a:spcPct val="140000"/>
              </a:lnSpc>
            </a:pPr>
            <a:r>
              <a:rPr lang="zh-CN" altLang="en-US" sz="2400" b="0">
                <a:latin typeface="Times New Roman" pitchFamily="18" charset="0"/>
                <a:ea typeface="黑体" pitchFamily="49" charset="-122"/>
              </a:rPr>
              <a:t>　　　　　　　 </a:t>
            </a:r>
            <a:r>
              <a:rPr lang="en-US" altLang="zh-CN" sz="2400" b="0">
                <a:latin typeface="Times New Roman" pitchFamily="18" charset="0"/>
                <a:ea typeface="黑体" pitchFamily="49" charset="-122"/>
              </a:rPr>
              <a:t>1 W  = 10</a:t>
            </a:r>
            <a:r>
              <a:rPr lang="en-US" altLang="zh-CN" sz="2400" b="0" baseline="30000">
                <a:latin typeface="Times New Roman" pitchFamily="18" charset="0"/>
                <a:ea typeface="黑体" pitchFamily="49" charset="-122"/>
              </a:rPr>
              <a:t>3 </a:t>
            </a:r>
            <a:r>
              <a:rPr lang="en-US" altLang="zh-CN" sz="2400" b="0">
                <a:latin typeface="Times New Roman" pitchFamily="18" charset="0"/>
                <a:ea typeface="黑体" pitchFamily="49" charset="-122"/>
              </a:rPr>
              <a:t>mW</a:t>
            </a:r>
            <a:endParaRPr lang="zh-CN" altLang="en-US" sz="2400" b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627310" y="526834"/>
            <a:ext cx="6443662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b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．物理意义：</a:t>
            </a:r>
            <a:r>
              <a:rPr lang="zh-CN" altLang="en-US" sz="2400" b="0">
                <a:latin typeface="Times New Roman" pitchFamily="18" charset="0"/>
                <a:ea typeface="黑体" pitchFamily="49" charset="-122"/>
              </a:rPr>
              <a:t>表示电流做功的</a:t>
            </a:r>
            <a:r>
              <a:rPr lang="zh-CN" altLang="en-US" sz="2400" b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快慢</a:t>
            </a:r>
            <a:r>
              <a:rPr lang="zh-CN" altLang="en-US" sz="2400" b="0">
                <a:latin typeface="Times New Roman" pitchFamily="18" charset="0"/>
                <a:ea typeface="黑体" pitchFamily="49" charset="-122"/>
              </a:rPr>
              <a:t>。</a:t>
            </a:r>
            <a:endParaRPr lang="zh-CN" altLang="en-US" sz="2400" b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647949" y="1203109"/>
            <a:ext cx="1781175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b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．</a:t>
            </a:r>
            <a:r>
              <a:rPr lang="zh-CN" altLang="en-US" sz="2400" b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单位</a:t>
            </a:r>
            <a:r>
              <a:rPr lang="zh-CN" altLang="en-US" sz="2400" b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：</a:t>
            </a:r>
          </a:p>
        </p:txBody>
      </p:sp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2237036" y="1203109"/>
            <a:ext cx="3931717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0">
                <a:latin typeface="Times New Roman" pitchFamily="18" charset="0"/>
                <a:ea typeface="黑体" pitchFamily="49" charset="-122"/>
              </a:rPr>
              <a:t>瓦特，简称瓦，符号是 </a:t>
            </a:r>
            <a:r>
              <a:rPr lang="en-US" altLang="zh-CN" sz="2400" b="0">
                <a:latin typeface="Times New Roman" pitchFamily="18" charset="0"/>
                <a:ea typeface="黑体" pitchFamily="49" charset="-122"/>
              </a:rPr>
              <a:t>W</a:t>
            </a:r>
            <a:r>
              <a:rPr lang="zh-CN" altLang="en-US" sz="2400" b="0">
                <a:latin typeface="Times New Roman" pitchFamily="18" charset="0"/>
                <a:ea typeface="黑体" pitchFamily="49" charset="-122"/>
              </a:rPr>
              <a:t>。</a:t>
            </a:r>
            <a:endParaRPr lang="zh-CN" altLang="en-US" sz="2400" b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7" name="Text Box 9"/>
          <p:cNvSpPr txBox="1">
            <a:spLocks noChangeArrowheads="1"/>
          </p:cNvSpPr>
          <p:nvPr/>
        </p:nvSpPr>
        <p:spPr bwMode="auto">
          <a:xfrm>
            <a:off x="2446587" y="1797230"/>
            <a:ext cx="4645025" cy="462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0">
                <a:latin typeface="Times New Roman" pitchFamily="18" charset="0"/>
                <a:ea typeface="黑体" pitchFamily="49" charset="-122"/>
              </a:rPr>
              <a:t>千瓦	(</a:t>
            </a:r>
            <a:r>
              <a:rPr lang="en-US" altLang="zh-CN" sz="2400" b="0">
                <a:latin typeface="Times New Roman" pitchFamily="18" charset="0"/>
                <a:ea typeface="黑体" pitchFamily="49" charset="-122"/>
              </a:rPr>
              <a:t>kW</a:t>
            </a:r>
            <a:r>
              <a:rPr lang="zh-CN" altLang="en-US" sz="2400" b="0">
                <a:latin typeface="Times New Roman" pitchFamily="18" charset="0"/>
                <a:ea typeface="黑体" pitchFamily="49" charset="-122"/>
              </a:rPr>
              <a:t>)，毫瓦(</a:t>
            </a:r>
            <a:r>
              <a:rPr lang="en-US" altLang="zh-CN" sz="2400" b="0">
                <a:latin typeface="Times New Roman" pitchFamily="18" charset="0"/>
                <a:ea typeface="黑体" pitchFamily="49" charset="-122"/>
              </a:rPr>
              <a:t>mW</a:t>
            </a:r>
            <a:r>
              <a:rPr lang="zh-CN" altLang="en-US" sz="2400" b="0">
                <a:latin typeface="Times New Roman" pitchFamily="18" charset="0"/>
                <a:ea typeface="黑体" pitchFamily="49" charset="-122"/>
              </a:rPr>
              <a:t>)</a:t>
            </a:r>
            <a:endParaRPr lang="zh-CN" altLang="en-US" sz="2400" b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5"/>
          <p:cNvSpPr>
            <a:spLocks noChangeArrowheads="1"/>
          </p:cNvSpPr>
          <p:nvPr/>
        </p:nvSpPr>
        <p:spPr bwMode="auto">
          <a:xfrm>
            <a:off x="467544" y="3365799"/>
            <a:ext cx="8424936" cy="1632220"/>
          </a:xfrm>
          <a:prstGeom prst="roundRect">
            <a:avLst>
              <a:gd name="adj" fmla="val 16667"/>
            </a:avLst>
          </a:prstGeom>
          <a:solidFill>
            <a:srgbClr val="008080">
              <a:alpha val="39999"/>
            </a:srgbClr>
          </a:solidFill>
          <a:ln w="28575">
            <a:solidFill>
              <a:srgbClr val="008080"/>
            </a:solidFill>
            <a:round/>
          </a:ln>
        </p:spPr>
        <p:txBody>
          <a:bodyPr wrap="square" lIns="90170" tIns="46990" rIns="90170" bIns="46990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zh-CN" altLang="en-US" sz="2300" smtClean="0">
                <a:latin typeface="Times New Roman" pitchFamily="18" charset="0"/>
                <a:ea typeface="黑体" pitchFamily="49" charset="-122"/>
              </a:rPr>
              <a:t>各种不同的用电器，电功率一般是不同的，翻看用电器的说明书，我们常常可以看到“</a:t>
            </a:r>
            <a:r>
              <a:rPr lang="zh-CN" altLang="en-US" sz="2300" smtClean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电功率</a:t>
            </a:r>
            <a:r>
              <a:rPr lang="zh-CN" altLang="en-US" sz="2300" smtClean="0">
                <a:latin typeface="Times New Roman" pitchFamily="18" charset="0"/>
                <a:ea typeface="黑体" pitchFamily="49" charset="-122"/>
              </a:rPr>
              <a:t>”这样的参数。下面是一些用电器的电功率。</a:t>
            </a:r>
            <a:endParaRPr lang="zh-CN" altLang="en-US" sz="2300"/>
          </a:p>
        </p:txBody>
      </p:sp>
    </p:spTree>
    <p:extLst>
      <p:ext uri="{BB962C8B-B14F-4D97-AF65-F5344CB8AC3E}">
        <p14:creationId xmlns:p14="http://schemas.microsoft.com/office/powerpoint/2010/main" val="2351171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0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6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8" grpId="0"/>
      <p:bldP spid="8199" grpId="0"/>
      <p:bldP spid="8200" grpId="0"/>
      <p:bldP spid="7177" grpId="0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606427" y="1747838"/>
          <a:ext cx="8156575" cy="228314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962275"/>
                <a:gridCol w="1784985"/>
                <a:gridCol w="1789430"/>
                <a:gridCol w="1619885"/>
              </a:tblGrid>
              <a:tr h="493871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1800" b="0">
                          <a:latin typeface="Times New Roman" pitchFamily="18" charset="0"/>
                          <a:ea typeface="黑体" pitchFamily="2" charset="-122"/>
                        </a:rPr>
                        <a:t>天河一号巨型计算机</a:t>
                      </a:r>
                    </a:p>
                  </a:txBody>
                  <a:tcPr marT="34290" marB="34290" anchor="ctr">
                    <a:lnL w="28575">
                      <a:solidFill>
                        <a:schemeClr val="accent1"/>
                      </a:solidFill>
                      <a:prstDash val="solid"/>
                    </a:lnL>
                    <a:lnR w="28575">
                      <a:solidFill>
                        <a:schemeClr val="accent1"/>
                      </a:solidFill>
                      <a:prstDash val="solid"/>
                    </a:lnR>
                    <a:lnT w="28575">
                      <a:solidFill>
                        <a:schemeClr val="accent1"/>
                      </a:solidFill>
                      <a:prstDash val="solid"/>
                    </a:lnT>
                    <a:lnB w="28575">
                      <a:solidFill>
                        <a:schemeClr val="accent1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800" b="0">
                          <a:latin typeface="Times New Roman" pitchFamily="18" charset="0"/>
                          <a:ea typeface="黑体" pitchFamily="2" charset="-122"/>
                        </a:rPr>
                        <a:t>4.04×10</a:t>
                      </a:r>
                      <a:r>
                        <a:rPr lang="en-US" altLang="zh-CN" sz="1800" b="0" baseline="30000">
                          <a:latin typeface="Times New Roman" pitchFamily="18" charset="0"/>
                          <a:ea typeface="黑体" pitchFamily="2" charset="-122"/>
                        </a:rPr>
                        <a:t>6</a:t>
                      </a:r>
                      <a:r>
                        <a:rPr lang="en-US" altLang="zh-CN" sz="1800" b="0">
                          <a:latin typeface="Times New Roman" pitchFamily="18" charset="0"/>
                          <a:ea typeface="黑体" pitchFamily="2" charset="-122"/>
                        </a:rPr>
                        <a:t>W</a:t>
                      </a:r>
                    </a:p>
                  </a:txBody>
                  <a:tcPr marT="34290" marB="34290" anchor="ctr">
                    <a:lnL w="28575">
                      <a:solidFill>
                        <a:schemeClr val="accent1"/>
                      </a:solidFill>
                      <a:prstDash val="solid"/>
                    </a:lnL>
                    <a:lnR w="28575">
                      <a:solidFill>
                        <a:schemeClr val="accent1"/>
                      </a:solidFill>
                      <a:prstDash val="solid"/>
                    </a:lnR>
                    <a:lnT w="28575">
                      <a:solidFill>
                        <a:schemeClr val="accent1"/>
                      </a:solidFill>
                      <a:prstDash val="solid"/>
                    </a:lnT>
                    <a:lnB w="28575">
                      <a:solidFill>
                        <a:schemeClr val="accent1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0">
                          <a:latin typeface="Times New Roman" pitchFamily="18" charset="0"/>
                          <a:ea typeface="黑体" pitchFamily="2" charset="-122"/>
                        </a:rPr>
                        <a:t>液晶电视机</a:t>
                      </a:r>
                    </a:p>
                  </a:txBody>
                  <a:tcPr marT="34290" marB="34290" anchor="ctr">
                    <a:lnL w="28575">
                      <a:solidFill>
                        <a:schemeClr val="accent1"/>
                      </a:solidFill>
                      <a:prstDash val="solid"/>
                    </a:lnL>
                    <a:lnR w="28575">
                      <a:solidFill>
                        <a:schemeClr val="accent1"/>
                      </a:solidFill>
                      <a:prstDash val="solid"/>
                    </a:lnR>
                    <a:lnT w="28575">
                      <a:solidFill>
                        <a:schemeClr val="accent1"/>
                      </a:solidFill>
                      <a:prstDash val="solid"/>
                    </a:lnT>
                    <a:lnB w="28575">
                      <a:solidFill>
                        <a:schemeClr val="accent1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0">
                          <a:latin typeface="Times New Roman" pitchFamily="18" charset="0"/>
                          <a:ea typeface="黑体" pitchFamily="2" charset="-122"/>
                          <a:sym typeface="+mn-ea"/>
                        </a:rPr>
                        <a:t>约</a:t>
                      </a:r>
                      <a:r>
                        <a:rPr lang="en-US" altLang="zh-CN" sz="1800" b="0">
                          <a:latin typeface="Times New Roman" pitchFamily="18" charset="0"/>
                          <a:ea typeface="黑体" pitchFamily="2" charset="-122"/>
                          <a:sym typeface="+mn-ea"/>
                        </a:rPr>
                        <a:t>100W</a:t>
                      </a:r>
                      <a:endParaRPr lang="zh-CN" altLang="en-US" sz="1800" b="0">
                        <a:latin typeface="Times New Roman" pitchFamily="18" charset="0"/>
                        <a:ea typeface="黑体" pitchFamily="2" charset="-122"/>
                      </a:endParaRPr>
                    </a:p>
                  </a:txBody>
                  <a:tcPr marT="34290" marB="34290" anchor="ctr">
                    <a:lnL w="28575">
                      <a:solidFill>
                        <a:schemeClr val="accent1"/>
                      </a:solidFill>
                      <a:prstDash val="solid"/>
                    </a:lnL>
                    <a:lnR w="28575">
                      <a:solidFill>
                        <a:schemeClr val="accent1"/>
                      </a:solidFill>
                      <a:prstDash val="solid"/>
                    </a:lnR>
                    <a:lnT w="28575">
                      <a:solidFill>
                        <a:schemeClr val="accent1"/>
                      </a:solidFill>
                      <a:prstDash val="solid"/>
                    </a:lnT>
                    <a:lnB w="28575">
                      <a:solidFill>
                        <a:schemeClr val="accent1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447199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1800" b="0">
                          <a:latin typeface="Times New Roman" pitchFamily="18" charset="0"/>
                          <a:ea typeface="黑体" pitchFamily="2" charset="-122"/>
                        </a:rPr>
                        <a:t>家用空调</a:t>
                      </a:r>
                    </a:p>
                  </a:txBody>
                  <a:tcPr marT="34290" marB="34290" anchor="ctr">
                    <a:lnL w="28575">
                      <a:solidFill>
                        <a:schemeClr val="accent1"/>
                      </a:solidFill>
                      <a:prstDash val="solid"/>
                    </a:lnL>
                    <a:lnR w="28575">
                      <a:solidFill>
                        <a:schemeClr val="accent1"/>
                      </a:solidFill>
                      <a:prstDash val="solid"/>
                    </a:lnR>
                    <a:lnT w="28575">
                      <a:solidFill>
                        <a:schemeClr val="accent1"/>
                      </a:solidFill>
                      <a:prstDash val="solid"/>
                    </a:lnT>
                    <a:lnB w="28575">
                      <a:solidFill>
                        <a:schemeClr val="accent1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0">
                          <a:latin typeface="Times New Roman" pitchFamily="18" charset="0"/>
                          <a:ea typeface="黑体" pitchFamily="2" charset="-122"/>
                        </a:rPr>
                        <a:t>约</a:t>
                      </a:r>
                      <a:r>
                        <a:rPr lang="en-US" altLang="zh-CN" sz="1800" b="0">
                          <a:latin typeface="Times New Roman" pitchFamily="18" charset="0"/>
                          <a:ea typeface="黑体" pitchFamily="2" charset="-122"/>
                        </a:rPr>
                        <a:t>1000W</a:t>
                      </a:r>
                    </a:p>
                  </a:txBody>
                  <a:tcPr marT="34290" marB="34290" anchor="ctr">
                    <a:lnL w="28575">
                      <a:solidFill>
                        <a:schemeClr val="accent1"/>
                      </a:solidFill>
                      <a:prstDash val="solid"/>
                    </a:lnL>
                    <a:lnR w="28575">
                      <a:solidFill>
                        <a:schemeClr val="accent1"/>
                      </a:solidFill>
                      <a:prstDash val="solid"/>
                    </a:lnR>
                    <a:lnT w="28575">
                      <a:solidFill>
                        <a:schemeClr val="accent1"/>
                      </a:solidFill>
                      <a:prstDash val="solid"/>
                    </a:lnT>
                    <a:lnB w="28575">
                      <a:solidFill>
                        <a:schemeClr val="accent1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0">
                          <a:latin typeface="Times New Roman" pitchFamily="18" charset="0"/>
                          <a:ea typeface="黑体" pitchFamily="2" charset="-122"/>
                        </a:rPr>
                        <a:t>排风扇</a:t>
                      </a:r>
                    </a:p>
                  </a:txBody>
                  <a:tcPr marT="34290" marB="34290" anchor="ctr">
                    <a:lnL w="28575">
                      <a:solidFill>
                        <a:schemeClr val="accent1"/>
                      </a:solidFill>
                      <a:prstDash val="solid"/>
                    </a:lnL>
                    <a:lnR w="28575">
                      <a:solidFill>
                        <a:schemeClr val="accent1"/>
                      </a:solidFill>
                      <a:prstDash val="solid"/>
                    </a:lnR>
                    <a:lnT w="28575">
                      <a:solidFill>
                        <a:schemeClr val="accent1"/>
                      </a:solidFill>
                      <a:prstDash val="solid"/>
                    </a:lnT>
                    <a:lnB w="28575">
                      <a:solidFill>
                        <a:schemeClr val="accent1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0">
                          <a:latin typeface="Times New Roman" pitchFamily="18" charset="0"/>
                          <a:ea typeface="黑体" pitchFamily="2" charset="-122"/>
                          <a:sym typeface="+mn-ea"/>
                        </a:rPr>
                        <a:t>约</a:t>
                      </a:r>
                      <a:r>
                        <a:rPr lang="en-US" altLang="zh-CN" sz="1800" b="0">
                          <a:latin typeface="Times New Roman" pitchFamily="18" charset="0"/>
                          <a:ea typeface="黑体" pitchFamily="2" charset="-122"/>
                          <a:sym typeface="+mn-ea"/>
                        </a:rPr>
                        <a:t>20W</a:t>
                      </a:r>
                      <a:endParaRPr lang="zh-CN" altLang="en-US" sz="1800" b="0">
                        <a:latin typeface="Times New Roman" pitchFamily="18" charset="0"/>
                        <a:ea typeface="黑体" pitchFamily="2" charset="-122"/>
                      </a:endParaRPr>
                    </a:p>
                  </a:txBody>
                  <a:tcPr marT="34290" marB="34290" anchor="ctr">
                    <a:lnL w="28575">
                      <a:solidFill>
                        <a:schemeClr val="accent1"/>
                      </a:solidFill>
                      <a:prstDash val="solid"/>
                    </a:lnL>
                    <a:lnR w="28575">
                      <a:solidFill>
                        <a:schemeClr val="accent1"/>
                      </a:solidFill>
                      <a:prstDash val="solid"/>
                    </a:lnR>
                    <a:lnT w="28575">
                      <a:solidFill>
                        <a:schemeClr val="accent1"/>
                      </a:solidFill>
                      <a:prstDash val="solid"/>
                    </a:lnT>
                    <a:lnB w="28575">
                      <a:solidFill>
                        <a:schemeClr val="accent1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447675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1800" b="0">
                          <a:latin typeface="Times New Roman" pitchFamily="18" charset="0"/>
                          <a:ea typeface="黑体" pitchFamily="2" charset="-122"/>
                        </a:rPr>
                        <a:t>吸尘器</a:t>
                      </a:r>
                    </a:p>
                  </a:txBody>
                  <a:tcPr marT="34290" marB="34290" anchor="ctr">
                    <a:lnL w="28575">
                      <a:solidFill>
                        <a:schemeClr val="accent1"/>
                      </a:solidFill>
                      <a:prstDash val="solid"/>
                    </a:lnL>
                    <a:lnR w="28575">
                      <a:solidFill>
                        <a:schemeClr val="accent1"/>
                      </a:solidFill>
                      <a:prstDash val="solid"/>
                    </a:lnR>
                    <a:lnT w="28575">
                      <a:solidFill>
                        <a:schemeClr val="accent1"/>
                      </a:solidFill>
                      <a:prstDash val="solid"/>
                    </a:lnT>
                    <a:lnB w="28575">
                      <a:solidFill>
                        <a:schemeClr val="accent1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0">
                          <a:latin typeface="Times New Roman" pitchFamily="18" charset="0"/>
                          <a:ea typeface="黑体" pitchFamily="2" charset="-122"/>
                        </a:rPr>
                        <a:t>约</a:t>
                      </a:r>
                      <a:r>
                        <a:rPr lang="en-US" altLang="zh-CN" sz="1800" b="0">
                          <a:latin typeface="Times New Roman" pitchFamily="18" charset="0"/>
                          <a:ea typeface="黑体" pitchFamily="2" charset="-122"/>
                        </a:rPr>
                        <a:t>800</a:t>
                      </a:r>
                      <a:r>
                        <a:rPr lang="en-US" altLang="zh-CN" sz="1800" b="0">
                          <a:latin typeface="Times New Roman" pitchFamily="18" charset="0"/>
                          <a:ea typeface="黑体" pitchFamily="2" charset="-122"/>
                          <a:sym typeface="+mn-ea"/>
                        </a:rPr>
                        <a:t>W</a:t>
                      </a:r>
                      <a:endParaRPr lang="en-US" altLang="zh-CN" sz="1800" b="0">
                        <a:latin typeface="Times New Roman" pitchFamily="18" charset="0"/>
                        <a:ea typeface="黑体" pitchFamily="2" charset="-122"/>
                      </a:endParaRPr>
                    </a:p>
                  </a:txBody>
                  <a:tcPr marT="34290" marB="34290" anchor="ctr">
                    <a:lnL w="28575">
                      <a:solidFill>
                        <a:schemeClr val="accent1"/>
                      </a:solidFill>
                      <a:prstDash val="solid"/>
                    </a:lnL>
                    <a:lnR w="28575">
                      <a:solidFill>
                        <a:schemeClr val="accent1"/>
                      </a:solidFill>
                      <a:prstDash val="solid"/>
                    </a:lnR>
                    <a:lnT w="28575">
                      <a:solidFill>
                        <a:schemeClr val="accent1"/>
                      </a:solidFill>
                      <a:prstDash val="solid"/>
                    </a:lnT>
                    <a:lnB w="28575">
                      <a:solidFill>
                        <a:schemeClr val="accent1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0">
                          <a:latin typeface="Times New Roman" pitchFamily="18" charset="0"/>
                          <a:ea typeface="黑体" pitchFamily="2" charset="-122"/>
                        </a:rPr>
                        <a:t>手电筒</a:t>
                      </a:r>
                    </a:p>
                  </a:txBody>
                  <a:tcPr marT="34290" marB="34290" anchor="ctr">
                    <a:lnL w="28575">
                      <a:solidFill>
                        <a:schemeClr val="accent1"/>
                      </a:solidFill>
                      <a:prstDash val="solid"/>
                    </a:lnL>
                    <a:lnR w="28575">
                      <a:solidFill>
                        <a:schemeClr val="accent1"/>
                      </a:solidFill>
                      <a:prstDash val="solid"/>
                    </a:lnR>
                    <a:lnT w="28575">
                      <a:solidFill>
                        <a:schemeClr val="accent1"/>
                      </a:solidFill>
                      <a:prstDash val="solid"/>
                    </a:lnT>
                    <a:lnB w="28575">
                      <a:solidFill>
                        <a:schemeClr val="accent1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0">
                          <a:latin typeface="Times New Roman" pitchFamily="18" charset="0"/>
                          <a:ea typeface="黑体" pitchFamily="2" charset="-122"/>
                        </a:rPr>
                        <a:t>约</a:t>
                      </a:r>
                      <a:r>
                        <a:rPr lang="en-US" altLang="zh-CN" sz="1800" b="0">
                          <a:latin typeface="Times New Roman" pitchFamily="18" charset="0"/>
                          <a:ea typeface="黑体" pitchFamily="2" charset="-122"/>
                        </a:rPr>
                        <a:t>0.5</a:t>
                      </a:r>
                      <a:r>
                        <a:rPr lang="en-US" altLang="zh-CN" sz="1800" b="0">
                          <a:latin typeface="Times New Roman" pitchFamily="18" charset="0"/>
                          <a:ea typeface="黑体" pitchFamily="2" charset="-122"/>
                          <a:sym typeface="+mn-ea"/>
                        </a:rPr>
                        <a:t>W</a:t>
                      </a:r>
                      <a:endParaRPr lang="en-US" altLang="zh-CN" sz="1800" b="0">
                        <a:latin typeface="Times New Roman" pitchFamily="18" charset="0"/>
                        <a:ea typeface="黑体" pitchFamily="2" charset="-122"/>
                      </a:endParaRPr>
                    </a:p>
                  </a:txBody>
                  <a:tcPr marT="34290" marB="34290" anchor="ctr">
                    <a:lnL w="28575">
                      <a:solidFill>
                        <a:schemeClr val="accent1"/>
                      </a:solidFill>
                      <a:prstDash val="solid"/>
                    </a:lnL>
                    <a:lnR w="28575">
                      <a:solidFill>
                        <a:schemeClr val="accent1"/>
                      </a:solidFill>
                      <a:prstDash val="solid"/>
                    </a:lnR>
                    <a:lnT w="28575">
                      <a:solidFill>
                        <a:schemeClr val="accent1"/>
                      </a:solidFill>
                      <a:prstDash val="solid"/>
                    </a:lnT>
                    <a:lnB w="28575">
                      <a:solidFill>
                        <a:schemeClr val="accent1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447199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1800" b="0">
                          <a:latin typeface="Times New Roman" pitchFamily="18" charset="0"/>
                          <a:ea typeface="黑体" pitchFamily="2" charset="-122"/>
                        </a:rPr>
                        <a:t>电吹风机</a:t>
                      </a:r>
                    </a:p>
                  </a:txBody>
                  <a:tcPr marT="34290" marB="34290" anchor="ctr">
                    <a:lnL w="28575">
                      <a:solidFill>
                        <a:schemeClr val="accent1"/>
                      </a:solidFill>
                      <a:prstDash val="solid"/>
                    </a:lnL>
                    <a:lnR w="28575">
                      <a:solidFill>
                        <a:schemeClr val="accent1"/>
                      </a:solidFill>
                      <a:prstDash val="solid"/>
                    </a:lnR>
                    <a:lnT w="28575">
                      <a:solidFill>
                        <a:schemeClr val="accent1"/>
                      </a:solidFill>
                      <a:prstDash val="solid"/>
                    </a:lnT>
                    <a:lnB w="28575">
                      <a:solidFill>
                        <a:schemeClr val="accent1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0">
                          <a:latin typeface="Times New Roman" pitchFamily="18" charset="0"/>
                          <a:ea typeface="黑体" pitchFamily="2" charset="-122"/>
                        </a:rPr>
                        <a:t>约</a:t>
                      </a:r>
                      <a:r>
                        <a:rPr lang="en-US" altLang="zh-CN" sz="1800" b="0">
                          <a:latin typeface="Times New Roman" pitchFamily="18" charset="0"/>
                          <a:ea typeface="黑体" pitchFamily="2" charset="-122"/>
                        </a:rPr>
                        <a:t>500</a:t>
                      </a:r>
                      <a:r>
                        <a:rPr lang="en-US" altLang="zh-CN" sz="1800" b="0">
                          <a:latin typeface="Times New Roman" pitchFamily="18" charset="0"/>
                          <a:ea typeface="黑体" pitchFamily="2" charset="-122"/>
                          <a:sym typeface="+mn-ea"/>
                        </a:rPr>
                        <a:t>W</a:t>
                      </a:r>
                      <a:endParaRPr lang="en-US" altLang="zh-CN" sz="1800" b="0">
                        <a:latin typeface="Times New Roman" pitchFamily="18" charset="0"/>
                        <a:ea typeface="黑体" pitchFamily="2" charset="-122"/>
                      </a:endParaRPr>
                    </a:p>
                  </a:txBody>
                  <a:tcPr marT="34290" marB="34290" anchor="ctr">
                    <a:lnL w="28575">
                      <a:solidFill>
                        <a:schemeClr val="accent1"/>
                      </a:solidFill>
                      <a:prstDash val="solid"/>
                    </a:lnL>
                    <a:lnR w="28575">
                      <a:solidFill>
                        <a:schemeClr val="accent1"/>
                      </a:solidFill>
                      <a:prstDash val="solid"/>
                    </a:lnR>
                    <a:lnT w="28575">
                      <a:solidFill>
                        <a:schemeClr val="accent1"/>
                      </a:solidFill>
                      <a:prstDash val="solid"/>
                    </a:lnT>
                    <a:lnB w="28575">
                      <a:solidFill>
                        <a:schemeClr val="accent1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0">
                          <a:latin typeface="Times New Roman" pitchFamily="18" charset="0"/>
                          <a:ea typeface="黑体" pitchFamily="2" charset="-122"/>
                        </a:rPr>
                        <a:t>计算器</a:t>
                      </a:r>
                    </a:p>
                  </a:txBody>
                  <a:tcPr marT="34290" marB="34290" anchor="ctr">
                    <a:lnL w="28575">
                      <a:solidFill>
                        <a:schemeClr val="accent1"/>
                      </a:solidFill>
                      <a:prstDash val="solid"/>
                    </a:lnL>
                    <a:lnR w="28575">
                      <a:solidFill>
                        <a:schemeClr val="accent1"/>
                      </a:solidFill>
                      <a:prstDash val="solid"/>
                    </a:lnR>
                    <a:lnT w="28575">
                      <a:solidFill>
                        <a:schemeClr val="accent1"/>
                      </a:solidFill>
                      <a:prstDash val="solid"/>
                    </a:lnT>
                    <a:lnB w="28575">
                      <a:solidFill>
                        <a:schemeClr val="accent1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0">
                          <a:latin typeface="Times New Roman" pitchFamily="18" charset="0"/>
                          <a:ea typeface="黑体" pitchFamily="2" charset="-122"/>
                          <a:sym typeface="+mn-ea"/>
                        </a:rPr>
                        <a:t>约</a:t>
                      </a:r>
                      <a:r>
                        <a:rPr lang="en-US" altLang="zh-CN" sz="1800" b="0">
                          <a:latin typeface="Times New Roman" pitchFamily="18" charset="0"/>
                          <a:ea typeface="黑体" pitchFamily="2" charset="-122"/>
                          <a:sym typeface="+mn-ea"/>
                        </a:rPr>
                        <a:t>0.5mW</a:t>
                      </a:r>
                      <a:endParaRPr lang="zh-CN" altLang="en-US" sz="1800" b="0">
                        <a:latin typeface="Times New Roman" pitchFamily="18" charset="0"/>
                        <a:ea typeface="黑体" pitchFamily="2" charset="-122"/>
                      </a:endParaRPr>
                    </a:p>
                  </a:txBody>
                  <a:tcPr marT="34290" marB="34290" anchor="ctr">
                    <a:lnL w="28575">
                      <a:solidFill>
                        <a:schemeClr val="accent1"/>
                      </a:solidFill>
                      <a:prstDash val="solid"/>
                    </a:lnL>
                    <a:lnR w="28575">
                      <a:solidFill>
                        <a:schemeClr val="accent1"/>
                      </a:solidFill>
                      <a:prstDash val="solid"/>
                    </a:lnR>
                    <a:lnT w="28575">
                      <a:solidFill>
                        <a:schemeClr val="accent1"/>
                      </a:solidFill>
                      <a:prstDash val="solid"/>
                    </a:lnT>
                    <a:lnB w="28575">
                      <a:solidFill>
                        <a:schemeClr val="accent1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447199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1800" b="0">
                          <a:latin typeface="Times New Roman" pitchFamily="18" charset="0"/>
                          <a:ea typeface="黑体" pitchFamily="2" charset="-122"/>
                        </a:rPr>
                        <a:t>台式计算机</a:t>
                      </a:r>
                    </a:p>
                  </a:txBody>
                  <a:tcPr marT="34290" marB="34290" anchor="ctr">
                    <a:lnL w="28575">
                      <a:solidFill>
                        <a:schemeClr val="accent1"/>
                      </a:solidFill>
                      <a:prstDash val="solid"/>
                    </a:lnL>
                    <a:lnR w="28575">
                      <a:solidFill>
                        <a:schemeClr val="accent1"/>
                      </a:solidFill>
                      <a:prstDash val="solid"/>
                    </a:lnR>
                    <a:lnT w="28575">
                      <a:solidFill>
                        <a:schemeClr val="accent1"/>
                      </a:solidFill>
                      <a:prstDash val="solid"/>
                    </a:lnT>
                    <a:lnB w="28575">
                      <a:solidFill>
                        <a:schemeClr val="accent1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0">
                          <a:latin typeface="Times New Roman" pitchFamily="18" charset="0"/>
                          <a:ea typeface="黑体" pitchFamily="2" charset="-122"/>
                        </a:rPr>
                        <a:t>约</a:t>
                      </a:r>
                      <a:r>
                        <a:rPr lang="en-US" altLang="zh-CN" sz="1800" b="0">
                          <a:latin typeface="Times New Roman" pitchFamily="18" charset="0"/>
                          <a:ea typeface="黑体" pitchFamily="2" charset="-122"/>
                        </a:rPr>
                        <a:t>200</a:t>
                      </a:r>
                      <a:r>
                        <a:rPr lang="en-US" altLang="zh-CN" sz="1800" b="0">
                          <a:latin typeface="Times New Roman" pitchFamily="18" charset="0"/>
                          <a:ea typeface="黑体" pitchFamily="2" charset="-122"/>
                          <a:sym typeface="+mn-ea"/>
                        </a:rPr>
                        <a:t>W</a:t>
                      </a:r>
                      <a:endParaRPr lang="en-US" altLang="zh-CN" sz="1800" b="0">
                        <a:latin typeface="Times New Roman" pitchFamily="18" charset="0"/>
                        <a:ea typeface="黑体" pitchFamily="2" charset="-122"/>
                      </a:endParaRPr>
                    </a:p>
                  </a:txBody>
                  <a:tcPr marT="34290" marB="34290" anchor="ctr">
                    <a:lnL w="28575">
                      <a:solidFill>
                        <a:schemeClr val="accent1"/>
                      </a:solidFill>
                      <a:prstDash val="solid"/>
                    </a:lnL>
                    <a:lnR w="28575">
                      <a:solidFill>
                        <a:schemeClr val="accent1"/>
                      </a:solidFill>
                      <a:prstDash val="solid"/>
                    </a:lnR>
                    <a:lnT w="28575">
                      <a:solidFill>
                        <a:schemeClr val="accent1"/>
                      </a:solidFill>
                      <a:prstDash val="solid"/>
                    </a:lnT>
                    <a:lnB w="28575">
                      <a:solidFill>
                        <a:schemeClr val="accent1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0">
                          <a:latin typeface="Times New Roman" pitchFamily="18" charset="0"/>
                          <a:ea typeface="黑体" pitchFamily="2" charset="-122"/>
                        </a:rPr>
                        <a:t>电子表</a:t>
                      </a:r>
                    </a:p>
                  </a:txBody>
                  <a:tcPr marT="34290" marB="34290" anchor="ctr">
                    <a:lnL w="28575">
                      <a:solidFill>
                        <a:schemeClr val="accent1"/>
                      </a:solidFill>
                      <a:prstDash val="solid"/>
                    </a:lnL>
                    <a:lnR w="28575">
                      <a:solidFill>
                        <a:schemeClr val="accent1"/>
                      </a:solidFill>
                      <a:prstDash val="solid"/>
                    </a:lnR>
                    <a:lnT w="28575">
                      <a:solidFill>
                        <a:schemeClr val="accent1"/>
                      </a:solidFill>
                      <a:prstDash val="solid"/>
                    </a:lnT>
                    <a:lnB w="28575">
                      <a:solidFill>
                        <a:schemeClr val="accent1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0">
                          <a:latin typeface="Times New Roman" pitchFamily="18" charset="0"/>
                          <a:ea typeface="黑体" pitchFamily="2" charset="-122"/>
                          <a:sym typeface="+mn-ea"/>
                        </a:rPr>
                        <a:t>约</a:t>
                      </a:r>
                      <a:r>
                        <a:rPr lang="en-US" altLang="zh-CN" sz="1800" b="0">
                          <a:latin typeface="Times New Roman" pitchFamily="18" charset="0"/>
                          <a:ea typeface="黑体" pitchFamily="2" charset="-122"/>
                          <a:sym typeface="+mn-ea"/>
                        </a:rPr>
                        <a:t>0.01mW</a:t>
                      </a:r>
                      <a:endParaRPr lang="zh-CN" altLang="en-US" sz="1800" b="0">
                        <a:latin typeface="Times New Roman" pitchFamily="18" charset="0"/>
                        <a:ea typeface="黑体" pitchFamily="2" charset="-122"/>
                      </a:endParaRPr>
                    </a:p>
                  </a:txBody>
                  <a:tcPr marT="34290" marB="34290" anchor="ctr">
                    <a:lnL w="28575">
                      <a:solidFill>
                        <a:schemeClr val="accent1"/>
                      </a:solidFill>
                      <a:prstDash val="solid"/>
                    </a:lnL>
                    <a:lnR w="28575">
                      <a:solidFill>
                        <a:schemeClr val="accent1"/>
                      </a:solidFill>
                      <a:prstDash val="solid"/>
                    </a:lnR>
                    <a:lnT w="28575">
                      <a:solidFill>
                        <a:schemeClr val="accent1"/>
                      </a:solidFill>
                      <a:prstDash val="solid"/>
                    </a:lnT>
                    <a:lnB w="28575">
                      <a:solidFill>
                        <a:schemeClr val="accent1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pSp>
        <p:nvGrpSpPr>
          <p:cNvPr id="3" name="组合 19487"/>
          <p:cNvGrpSpPr/>
          <p:nvPr/>
        </p:nvGrpSpPr>
        <p:grpSpPr>
          <a:xfrm>
            <a:off x="467544" y="478349"/>
            <a:ext cx="1905000" cy="628650"/>
            <a:chOff x="0" y="48"/>
            <a:chExt cx="1200" cy="528"/>
          </a:xfrm>
        </p:grpSpPr>
        <p:sp>
          <p:nvSpPr>
            <p:cNvPr id="10274" name="流程图: 合并 19488"/>
            <p:cNvSpPr>
              <a:spLocks noChangeArrowheads="1"/>
            </p:cNvSpPr>
            <p:nvPr/>
          </p:nvSpPr>
          <p:spPr bwMode="auto">
            <a:xfrm>
              <a:off x="0" y="48"/>
              <a:ext cx="1200" cy="528"/>
            </a:xfrm>
            <a:prstGeom prst="flowChartMerge">
              <a:avLst/>
            </a:prstGeom>
            <a:gradFill rotWithShape="0">
              <a:gsLst>
                <a:gs pos="0">
                  <a:srgbClr val="99CCFF"/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miter lim="800000"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/>
            <a:lstStyle/>
            <a:p>
              <a:endParaRPr lang="zh-CN" altLang="en-US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10275" name="文本框 19489"/>
            <p:cNvSpPr txBox="1">
              <a:spLocks noChangeArrowheads="1"/>
            </p:cNvSpPr>
            <p:nvPr/>
          </p:nvSpPr>
          <p:spPr bwMode="auto">
            <a:xfrm>
              <a:off x="301" y="67"/>
              <a:ext cx="887" cy="3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000" b="1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小资料</a:t>
              </a:r>
            </a:p>
          </p:txBody>
        </p:sp>
      </p:grpSp>
      <p:sp>
        <p:nvSpPr>
          <p:cNvPr id="10276" name="文本框 2"/>
          <p:cNvSpPr txBox="1">
            <a:spLocks noChangeArrowheads="1"/>
          </p:cNvSpPr>
          <p:nvPr/>
        </p:nvSpPr>
        <p:spPr bwMode="auto">
          <a:xfrm>
            <a:off x="3131841" y="983653"/>
            <a:ext cx="2841625" cy="52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0">
                <a:latin typeface="黑体" pitchFamily="49" charset="-122"/>
                <a:ea typeface="黑体" pitchFamily="49" charset="-122"/>
              </a:rPr>
              <a:t>用电器的电功率</a:t>
            </a:r>
          </a:p>
        </p:txBody>
      </p:sp>
    </p:spTree>
    <p:extLst>
      <p:ext uri="{BB962C8B-B14F-4D97-AF65-F5344CB8AC3E}">
        <p14:creationId xmlns:p14="http://schemas.microsoft.com/office/powerpoint/2010/main" val="1156666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5"/>
          <p:cNvSpPr>
            <a:spLocks noChangeArrowheads="1"/>
          </p:cNvSpPr>
          <p:nvPr/>
        </p:nvSpPr>
        <p:spPr bwMode="auto">
          <a:xfrm>
            <a:off x="6654802" y="3564731"/>
            <a:ext cx="1527175" cy="4936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600" b="0">
                <a:latin typeface="黑体" pitchFamily="49" charset="-122"/>
                <a:ea typeface="黑体" pitchFamily="49" charset="-122"/>
              </a:rPr>
              <a:t>电动机</a:t>
            </a:r>
          </a:p>
        </p:txBody>
      </p:sp>
      <p:pic>
        <p:nvPicPr>
          <p:cNvPr id="12290" name="Picture 2" descr="http://t3.baidu.com/it/u=3513634415,77663964&amp;fm=23&amp;gp=0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759450" y="1343025"/>
            <a:ext cx="3060700" cy="20788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291" name="TextBox 2"/>
          <p:cNvSpPr>
            <a:spLocks noChangeArrowheads="1"/>
          </p:cNvSpPr>
          <p:nvPr/>
        </p:nvSpPr>
        <p:spPr bwMode="auto">
          <a:xfrm>
            <a:off x="395536" y="1272398"/>
            <a:ext cx="5157788" cy="2587521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600" b="0">
                <a:latin typeface="黑体" pitchFamily="49" charset="-122"/>
                <a:ea typeface="黑体" pitchFamily="49" charset="-122"/>
              </a:rPr>
              <a:t>　　农田灌溉时用来带动水泵的电动机，功率大约在几千瓦到几十千瓦之间；大型发电站的发电功率可达一百万千瓦以上。</a:t>
            </a:r>
            <a:endParaRPr lang="zh-CN" altLang="en-US" sz="2600" b="0">
              <a:latin typeface="黑体" pitchFamily="49" charset="-122"/>
              <a:cs typeface="Times New Roman" pitchFamily="18" charset="0"/>
            </a:endParaRPr>
          </a:p>
        </p:txBody>
      </p:sp>
      <p:grpSp>
        <p:nvGrpSpPr>
          <p:cNvPr id="10" name="组合 19487"/>
          <p:cNvGrpSpPr/>
          <p:nvPr/>
        </p:nvGrpSpPr>
        <p:grpSpPr>
          <a:xfrm>
            <a:off x="467544" y="478349"/>
            <a:ext cx="1905000" cy="628650"/>
            <a:chOff x="0" y="48"/>
            <a:chExt cx="1200" cy="528"/>
          </a:xfrm>
        </p:grpSpPr>
        <p:sp>
          <p:nvSpPr>
            <p:cNvPr id="11" name="流程图: 合并 19488"/>
            <p:cNvSpPr>
              <a:spLocks noChangeArrowheads="1"/>
            </p:cNvSpPr>
            <p:nvPr/>
          </p:nvSpPr>
          <p:spPr bwMode="auto">
            <a:xfrm>
              <a:off x="0" y="48"/>
              <a:ext cx="1200" cy="528"/>
            </a:xfrm>
            <a:prstGeom prst="flowChartMerge">
              <a:avLst/>
            </a:prstGeom>
            <a:gradFill rotWithShape="0">
              <a:gsLst>
                <a:gs pos="0">
                  <a:srgbClr val="99CCFF"/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miter lim="800000"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/>
            <a:lstStyle/>
            <a:p>
              <a:endParaRPr lang="zh-CN" altLang="en-US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12" name="文本框 19489"/>
            <p:cNvSpPr txBox="1">
              <a:spLocks noChangeArrowheads="1"/>
            </p:cNvSpPr>
            <p:nvPr/>
          </p:nvSpPr>
          <p:spPr bwMode="auto">
            <a:xfrm>
              <a:off x="301" y="67"/>
              <a:ext cx="887" cy="3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000" b="1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小资料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40533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1501</Words>
  <Application>Microsoft Office PowerPoint</Application>
  <PresentationFormat>全屏显示(16:9)</PresentationFormat>
  <Paragraphs>170</Paragraphs>
  <Slides>25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你一定能找对下列用电器的电功率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22</cp:revision>
  <dcterms:created xsi:type="dcterms:W3CDTF">2020-09-20T09:41:48Z</dcterms:created>
  <dcterms:modified xsi:type="dcterms:W3CDTF">2021-08-20T02:24:43Z</dcterms:modified>
</cp:coreProperties>
</file>